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4"/>
  </p:notesMasterIdLst>
  <p:sldIdLst>
    <p:sldId id="256" r:id="rId2"/>
    <p:sldId id="328" r:id="rId3"/>
    <p:sldId id="267" r:id="rId4"/>
    <p:sldId id="272" r:id="rId5"/>
    <p:sldId id="320" r:id="rId6"/>
    <p:sldId id="325" r:id="rId7"/>
    <p:sldId id="279" r:id="rId8"/>
    <p:sldId id="292" r:id="rId9"/>
    <p:sldId id="282" r:id="rId10"/>
    <p:sldId id="293" r:id="rId11"/>
    <p:sldId id="307" r:id="rId12"/>
    <p:sldId id="295" r:id="rId13"/>
  </p:sldIdLst>
  <p:sldSz cx="9144000" cy="6858000" type="screen4x3"/>
  <p:notesSz cx="6797675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Default Section" id="{409D05C3-0271-4427-9104-98B7255F20AE}">
          <p14:sldIdLst>
            <p14:sldId id="256"/>
            <p14:sldId id="328"/>
            <p14:sldId id="267"/>
            <p14:sldId id="272"/>
            <p14:sldId id="320"/>
            <p14:sldId id="325"/>
            <p14:sldId id="279"/>
            <p14:sldId id="292"/>
            <p14:sldId id="282"/>
            <p14:sldId id="293"/>
            <p14:sldId id="307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Ian Newington" initials="IN" lastIdx="1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F"/>
    <a:srgbClr val="FFFFCC"/>
    <a:srgbClr val="CC0099"/>
    <a:srgbClr val="FF00FF"/>
    <a:srgbClr val="EAEAEA"/>
    <a:srgbClr val="FFEFFF"/>
    <a:srgbClr val="FFCCFF"/>
    <a:srgbClr val="0000FF"/>
    <a:srgbClr val="FFFF99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91429" autoAdjust="0"/>
  </p:normalViewPr>
  <p:slideViewPr>
    <p:cSldViewPr>
      <p:cViewPr varScale="1">
        <p:scale>
          <a:sx n="60" d="100"/>
          <a:sy n="60" d="100"/>
        </p:scale>
        <p:origin x="72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8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7"/>
            <a:ext cx="4962525" cy="3722686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79768" y="4603278"/>
            <a:ext cx="5438140" cy="505031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just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just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just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just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just" rtl="0">
              <a:spcBef>
                <a:spcPts val="0"/>
              </a:spcBef>
              <a:buNone/>
              <a:defRPr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900267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3" name="Shape 63"/>
          <p:cNvSpPr txBox="1">
            <a:spLocks noGrp="1"/>
          </p:cNvSpPr>
          <p:nvPr>
            <p:ph type="body" idx="1"/>
          </p:nvPr>
        </p:nvSpPr>
        <p:spPr>
          <a:xfrm>
            <a:off x="679768" y="4603278"/>
            <a:ext cx="5438140" cy="5050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3512302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4" name="Shape 464"/>
          <p:cNvSpPr txBox="1">
            <a:spLocks noGrp="1"/>
          </p:cNvSpPr>
          <p:nvPr>
            <p:ph type="body" idx="1"/>
          </p:nvPr>
        </p:nvSpPr>
        <p:spPr>
          <a:xfrm>
            <a:off x="679768" y="4603278"/>
            <a:ext cx="5438140" cy="505031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465" name="Shape 465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331395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19583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9" name="Shape 479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80" name="Shape 480"/>
          <p:cNvSpPr txBox="1">
            <a:spLocks noGrp="1"/>
          </p:cNvSpPr>
          <p:nvPr>
            <p:ph type="body" idx="1"/>
          </p:nvPr>
        </p:nvSpPr>
        <p:spPr>
          <a:xfrm>
            <a:off x="679768" y="4603278"/>
            <a:ext cx="5438140" cy="5050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180837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>
              <a:buFont typeface="Arial" pitchFamily="34" charset="0"/>
              <a:buChar char="•"/>
            </a:pPr>
            <a:r>
              <a:rPr lang="de-DE" sz="1000" dirty="0">
                <a:latin typeface="Arial" pitchFamily="34" charset="0"/>
                <a:cs typeface="Arial" pitchFamily="34" charset="0"/>
              </a:rPr>
              <a:t>i4i</a:t>
            </a:r>
            <a:r>
              <a:rPr lang="de-DE" sz="1000" baseline="0" dirty="0">
                <a:latin typeface="Arial" pitchFamily="34" charset="0"/>
                <a:cs typeface="Arial" pitchFamily="34" charset="0"/>
              </a:rPr>
              <a:t> is a translational funding scheme, supporting collaborative R&amp;D projects of innovative healthcare technologies in the healthcare sector, with the aim of advancing their translation into the clinic for the benefit of patients.</a:t>
            </a:r>
          </a:p>
          <a:p>
            <a:pPr lvl="0">
              <a:buFont typeface="Arial" pitchFamily="34" charset="0"/>
              <a:buChar char="•"/>
            </a:pPr>
            <a:r>
              <a:rPr lang="de-DE" sz="1000" baseline="0" dirty="0">
                <a:latin typeface="Arial" pitchFamily="34" charset="0"/>
                <a:cs typeface="Arial" pitchFamily="34" charset="0"/>
              </a:rPr>
              <a:t>We support collaborations between universities, companies, in particular SMEs, and NHS organisations.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000" b="0" i="0" u="none" strike="noStrike" kern="1200" cap="none" dirty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The aim is to de-risk projects and make them attractive to follow-on funders and investors. We are keen to fund innovative</a:t>
            </a:r>
            <a:r>
              <a:rPr lang="en-US" sz="1000" b="0" i="0" u="none" strike="noStrike" kern="1200" cap="none" baseline="0" dirty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technologies which are too early to be funded by venture capital or private equity.</a:t>
            </a:r>
            <a:endParaRPr lang="de-AT" sz="1000" b="0" i="0" u="none" strike="noStrike" kern="1200" cap="none" dirty="0">
              <a:solidFill>
                <a:schemeClr val="tx1"/>
              </a:solidFill>
              <a:latin typeface="Arial" pitchFamily="34" charset="0"/>
              <a:ea typeface="Arial"/>
              <a:cs typeface="Arial" pitchFamily="34" charset="0"/>
              <a:sym typeface="Arial"/>
            </a:endParaRPr>
          </a:p>
          <a:p>
            <a:pPr lvl="0">
              <a:buFont typeface="Arial" pitchFamily="34" charset="0"/>
              <a:buChar char="•"/>
            </a:pPr>
            <a:r>
              <a:rPr lang="de-DE" sz="1000" baseline="0" dirty="0">
                <a:latin typeface="Arial" pitchFamily="34" charset="0"/>
                <a:cs typeface="Arial" pitchFamily="34" charset="0"/>
              </a:rPr>
              <a:t>The programme is led by a Programme Director, Martin Hunt, with over 30 years of experience in the medtech industry </a:t>
            </a:r>
            <a:r>
              <a:rPr lang="en-US" sz="1000" b="0" i="0" u="none" strike="noStrike" kern="1200" cap="none" dirty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in large multi-nationals, start-ups and public companies.</a:t>
            </a:r>
          </a:p>
          <a:p>
            <a:pPr lvl="0">
              <a:buFont typeface="Arial" pitchFamily="34" charset="0"/>
              <a:buChar char="•"/>
            </a:pPr>
            <a:r>
              <a:rPr lang="en-US" sz="1000" b="0" i="0" u="none" strike="noStrike" kern="1200" cap="none" dirty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The </a:t>
            </a:r>
            <a:r>
              <a:rPr lang="en-US" sz="1000" b="0" i="0" u="none" strike="noStrike" kern="1200" cap="none" dirty="0" err="1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programme</a:t>
            </a:r>
            <a:r>
              <a:rPr lang="en-US" sz="1000" b="0" i="0" u="none" strike="noStrike" kern="1200" cap="none" baseline="0" dirty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is run by a team of </a:t>
            </a:r>
            <a:r>
              <a:rPr lang="en-US" sz="1000" b="0" i="0" u="none" strike="noStrike" kern="1200" cap="none" baseline="0" dirty="0" err="1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programme</a:t>
            </a:r>
            <a:r>
              <a:rPr lang="en-US" sz="1000" b="0" i="0" u="none" strike="noStrike" kern="1200" cap="none" baseline="0" dirty="0">
                <a:solidFill>
                  <a:schemeClr val="tx1"/>
                </a:solidFill>
                <a:latin typeface="Arial" pitchFamily="34" charset="0"/>
                <a:ea typeface="Arial"/>
                <a:cs typeface="Arial" pitchFamily="34" charset="0"/>
                <a:sym typeface="Arial"/>
              </a:rPr>
              <a:t> managers based in Twickenham, who manage the commissioning and monitoring of funded projects.</a:t>
            </a:r>
            <a:endParaRPr lang="en-GB" sz="1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16221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85" name="Shape 185"/>
          <p:cNvSpPr txBox="1">
            <a:spLocks noGrp="1"/>
          </p:cNvSpPr>
          <p:nvPr>
            <p:ph type="body" idx="1"/>
          </p:nvPr>
        </p:nvSpPr>
        <p:spPr>
          <a:xfrm>
            <a:off x="679768" y="4603278"/>
            <a:ext cx="5438140" cy="5050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de-DE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Challenge: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de-DE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Lead organisation must be an NHS organisation or NHS service provider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de-DE" sz="1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Clinical utility study must form an integral part of the project plan</a:t>
            </a:r>
          </a:p>
        </p:txBody>
      </p:sp>
      <p:sp>
        <p:nvSpPr>
          <p:cNvPr id="186" name="Shape 186"/>
          <p:cNvSpPr txBox="1">
            <a:spLocks noGrp="1"/>
          </p:cNvSpPr>
          <p:nvPr>
            <p:ph type="sldNum" idx="12"/>
          </p:nvPr>
        </p:nvSpPr>
        <p:spPr>
          <a:xfrm>
            <a:off x="3850442" y="9428582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de-D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3</a:t>
            </a:fld>
            <a:endParaRPr lang="de-DE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574213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2" name="Shape 242"/>
          <p:cNvSpPr txBox="1">
            <a:spLocks noGrp="1"/>
          </p:cNvSpPr>
          <p:nvPr>
            <p:ph type="body" idx="1"/>
          </p:nvPr>
        </p:nvSpPr>
        <p:spPr>
          <a:xfrm>
            <a:off x="679768" y="4603278"/>
            <a:ext cx="5438140" cy="5050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317334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Note:</a:t>
            </a:r>
            <a:r>
              <a:rPr lang="en-GB" baseline="0" dirty="0"/>
              <a:t> took out “R&amp;D in remit”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4652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just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 fund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and development of medical devices, active implantable devices and in vitro diagnostic devices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Product development required to enable a technology for clinical use; work packages may comprise all aspects around manufacturing, intellectual property protection, freedom to operate analysis and market analysis, business case development, etc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and development of techniques or technologies from a different industry sector, which could have a potential impact if applied in a healthcare setting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Feasibility studies if a technology from a sector other than health is being developed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Studies to provide data relating to safety and effectiveness of a device, including first-in-man and pivotal studies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economic analyses and clinical utility studies, looking at a device’s real-life implementation and use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CE marking and other regulatory requirements, including any associated safety trials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Activities associated with the adoption of new technology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Training associated with the implementation of new technology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None/>
            </a:pPr>
            <a:endParaRPr lang="en-GB"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What we do not fund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Minor or incremental changes to technologies or interventions in current clinical use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Projects involving small molecule drugs, stem cells, cosmetic products, work on animals or animal tissue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Early stage or basic research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Studies to improve the understanding of biological processes</a:t>
            </a:r>
          </a:p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lang="en-GB" sz="1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Studies on the impact of interventions on service delivery and management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79944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Shape 304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05" name="Shape 305"/>
          <p:cNvSpPr txBox="1">
            <a:spLocks noGrp="1"/>
          </p:cNvSpPr>
          <p:nvPr>
            <p:ph type="body" idx="1"/>
          </p:nvPr>
        </p:nvSpPr>
        <p:spPr>
          <a:xfrm>
            <a:off x="679768" y="4603278"/>
            <a:ext cx="5438140" cy="5050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59239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Shape 446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47" name="Shape 447"/>
          <p:cNvSpPr txBox="1">
            <a:spLocks noGrp="1"/>
          </p:cNvSpPr>
          <p:nvPr>
            <p:ph type="body" idx="1"/>
          </p:nvPr>
        </p:nvSpPr>
        <p:spPr>
          <a:xfrm>
            <a:off x="679768" y="4603278"/>
            <a:ext cx="5438140" cy="5050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endParaRPr sz="1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388946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Shape 359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60" name="Shape 360"/>
          <p:cNvSpPr txBox="1">
            <a:spLocks noGrp="1"/>
          </p:cNvSpPr>
          <p:nvPr>
            <p:ph type="body" idx="1"/>
          </p:nvPr>
        </p:nvSpPr>
        <p:spPr>
          <a:xfrm>
            <a:off x="679768" y="4603278"/>
            <a:ext cx="5438140" cy="505031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just" rtl="0">
              <a:spcBef>
                <a:spcPts val="0"/>
              </a:spcBef>
              <a:buSzPct val="25000"/>
              <a:buNone/>
            </a:pPr>
            <a:endParaRPr sz="10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1" name="Shape 361"/>
          <p:cNvSpPr txBox="1">
            <a:spLocks noGrp="1"/>
          </p:cNvSpPr>
          <p:nvPr>
            <p:ph type="sldNum" idx="12"/>
          </p:nvPr>
        </p:nvSpPr>
        <p:spPr>
          <a:xfrm>
            <a:off x="3850442" y="9428582"/>
            <a:ext cx="2945658" cy="496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de-DE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l" rtl="0">
                <a:spcBef>
                  <a:spcPts val="0"/>
                </a:spcBef>
                <a:buSzPct val="25000"/>
                <a:buNone/>
              </a:pPr>
              <a:t>9</a:t>
            </a:fld>
            <a:endParaRPr lang="de-DE"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0007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foli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3568" y="198884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ubTitle" idx="1"/>
          </p:nvPr>
        </p:nvSpPr>
        <p:spPr>
          <a:xfrm>
            <a:off x="1331640" y="3789039"/>
            <a:ext cx="6400799" cy="105496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Noto Sans Symbols"/>
              <a:buNone/>
              <a:defRPr sz="28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1" name="Shape 11" descr="C:\Users\vaishali.patel\Downloads\Web banner2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9144000" cy="9433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el und Inhalt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75040" cy="8501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Noto Sans Symbols"/>
              <a:buChar char="−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Shape 15" descr="C:\Users\fenny.gkiafi\AppData\Local\Microsoft\Windows\Temporary Internet Files\Content.Outlook\CMDBYQNH\web banner (2)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196751"/>
            <a:ext cx="6885384" cy="72008"/>
          </a:xfrm>
          <a:prstGeom prst="rect">
            <a:avLst/>
          </a:prstGeom>
          <a:noFill/>
          <a:ln>
            <a:noFill/>
          </a:ln>
        </p:spPr>
      </p:pic>
      <p:sp>
        <p:nvSpPr>
          <p:cNvPr id="16" name="Shape 16"/>
          <p:cNvSpPr txBox="1"/>
          <p:nvPr/>
        </p:nvSpPr>
        <p:spPr>
          <a:xfrm>
            <a:off x="4925378" y="6381328"/>
            <a:ext cx="3513363" cy="3693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r>
              <a:rPr lang="de-DE" sz="1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i4i – Invention for Innovation</a:t>
            </a:r>
          </a:p>
        </p:txBody>
      </p:sp>
      <p:pic>
        <p:nvPicPr>
          <p:cNvPr id="17" name="Shape 17" descr="nihrcolb_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7024" y="260647"/>
            <a:ext cx="1871439" cy="65132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18" name="Shape 18"/>
          <p:cNvGrpSpPr/>
          <p:nvPr/>
        </p:nvGrpSpPr>
        <p:grpSpPr>
          <a:xfrm>
            <a:off x="0" y="6309319"/>
            <a:ext cx="9131300" cy="535980"/>
            <a:chOff x="0" y="6309319"/>
            <a:chExt cx="9131300" cy="535980"/>
          </a:xfrm>
        </p:grpSpPr>
        <p:sp>
          <p:nvSpPr>
            <p:cNvPr id="19" name="Shape 19"/>
            <p:cNvSpPr/>
            <p:nvPr/>
          </p:nvSpPr>
          <p:spPr>
            <a:xfrm>
              <a:off x="0" y="6309319"/>
              <a:ext cx="9131300" cy="535980"/>
            </a:xfrm>
            <a:prstGeom prst="rect">
              <a:avLst/>
            </a:prstGeom>
            <a:solidFill>
              <a:srgbClr val="0072C6"/>
            </a:solidFill>
            <a:ln w="25400" cap="flat" cmpd="sng">
              <a:solidFill>
                <a:srgbClr val="0072C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buNone/>
              </a:pPr>
              <a:endParaRPr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Shape 20"/>
            <p:cNvSpPr txBox="1"/>
            <p:nvPr/>
          </p:nvSpPr>
          <p:spPr>
            <a:xfrm>
              <a:off x="5136871" y="6381328"/>
              <a:ext cx="3683599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r>
                <a:rPr lang="de-DE" sz="18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i4i – Invention for Innovation</a:t>
              </a:r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Zwei Inhalte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Shape 2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03031" cy="8501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Noto Sans Symbols"/>
              <a:buChar char="−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33350" algn="l" rtl="0">
              <a:spcBef>
                <a:spcPts val="480"/>
              </a:spcBef>
              <a:buClr>
                <a:srgbClr val="0072C6"/>
              </a:buClr>
              <a:buSzPct val="100000"/>
              <a:buFont typeface="Noto Sans Symbols"/>
              <a:buChar char="−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01600" algn="l" rtl="0">
              <a:spcBef>
                <a:spcPts val="400"/>
              </a:spcBef>
              <a:buClr>
                <a:srgbClr val="0072C6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14300" algn="l" rtl="0">
              <a:spcBef>
                <a:spcPts val="360"/>
              </a:spcBef>
              <a:buClr>
                <a:srgbClr val="0072C6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14300" algn="l" rtl="0">
              <a:spcBef>
                <a:spcPts val="360"/>
              </a:spcBef>
              <a:buClr>
                <a:srgbClr val="0072C6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1" name="Shape 31" descr="C:\Users\fenny.gkiafi\AppData\Local\Microsoft\Windows\Temporary Internet Files\Content.Outlook\CMDBYQNH\web banner (2)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196751"/>
            <a:ext cx="6885384" cy="72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Shape 32" descr="nihrcolb_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7024" y="260647"/>
            <a:ext cx="1871439" cy="65132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33" name="Shape 33"/>
          <p:cNvGrpSpPr/>
          <p:nvPr/>
        </p:nvGrpSpPr>
        <p:grpSpPr>
          <a:xfrm>
            <a:off x="0" y="6309319"/>
            <a:ext cx="9131300" cy="535980"/>
            <a:chOff x="0" y="6309319"/>
            <a:chExt cx="9131300" cy="535980"/>
          </a:xfrm>
        </p:grpSpPr>
        <p:sp>
          <p:nvSpPr>
            <p:cNvPr id="34" name="Shape 34"/>
            <p:cNvSpPr/>
            <p:nvPr/>
          </p:nvSpPr>
          <p:spPr>
            <a:xfrm>
              <a:off x="0" y="6309319"/>
              <a:ext cx="9131300" cy="535980"/>
            </a:xfrm>
            <a:prstGeom prst="rect">
              <a:avLst/>
            </a:prstGeom>
            <a:solidFill>
              <a:srgbClr val="0072C6"/>
            </a:solidFill>
            <a:ln w="25400" cap="flat" cmpd="sng">
              <a:solidFill>
                <a:srgbClr val="0072C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buNone/>
              </a:pPr>
              <a:endParaRPr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5" name="Shape 35"/>
            <p:cNvSpPr txBox="1"/>
            <p:nvPr/>
          </p:nvSpPr>
          <p:spPr>
            <a:xfrm>
              <a:off x="5136871" y="6381328"/>
              <a:ext cx="3683599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r>
                <a:rPr lang="de-DE" sz="18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i4i – Invention for Innovation</a:t>
              </a:r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gleich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03031" cy="8501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rgbClr val="0072C6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buClr>
                <a:srgbClr val="0072C6"/>
              </a:buClr>
              <a:buSzPct val="100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buClr>
                <a:srgbClr val="0072C6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buClr>
                <a:srgbClr val="0072C6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buClr>
                <a:srgbClr val="0072C6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Noto Sans Symbols"/>
              <a:buNone/>
              <a:defRPr sz="20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rgbClr val="0072C6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58750" algn="l" rtl="0">
              <a:spcBef>
                <a:spcPts val="400"/>
              </a:spcBef>
              <a:buClr>
                <a:srgbClr val="0072C6"/>
              </a:buClr>
              <a:buSzPct val="100000"/>
              <a:buFont typeface="Noto Sans Symbols"/>
              <a:buChar char="−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114300" algn="l" rtl="0">
              <a:spcBef>
                <a:spcPts val="360"/>
              </a:spcBef>
              <a:buClr>
                <a:srgbClr val="0072C6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27000" algn="l" rtl="0">
              <a:spcBef>
                <a:spcPts val="320"/>
              </a:spcBef>
              <a:buClr>
                <a:srgbClr val="0072C6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27000" algn="l" rtl="0">
              <a:spcBef>
                <a:spcPts val="320"/>
              </a:spcBef>
              <a:buClr>
                <a:srgbClr val="0072C6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56" name="Shape 56" descr="C:\Users\fenny.gkiafi\AppData\Local\Microsoft\Windows\Temporary Internet Files\Content.Outlook\CMDBYQNH\web banner (2).jp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196751"/>
            <a:ext cx="6885384" cy="72008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Shape 57" descr="nihrcolb_logo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877024" y="260647"/>
            <a:ext cx="1871439" cy="651328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58" name="Shape 58"/>
          <p:cNvGrpSpPr/>
          <p:nvPr/>
        </p:nvGrpSpPr>
        <p:grpSpPr>
          <a:xfrm>
            <a:off x="0" y="6309319"/>
            <a:ext cx="9131300" cy="535980"/>
            <a:chOff x="0" y="6309319"/>
            <a:chExt cx="9131300" cy="535980"/>
          </a:xfrm>
        </p:grpSpPr>
        <p:sp>
          <p:nvSpPr>
            <p:cNvPr id="59" name="Shape 59"/>
            <p:cNvSpPr/>
            <p:nvPr/>
          </p:nvSpPr>
          <p:spPr>
            <a:xfrm>
              <a:off x="0" y="6309319"/>
              <a:ext cx="9131300" cy="535980"/>
            </a:xfrm>
            <a:prstGeom prst="rect">
              <a:avLst/>
            </a:prstGeom>
            <a:solidFill>
              <a:srgbClr val="0072C6"/>
            </a:solidFill>
            <a:ln w="25400" cap="flat" cmpd="sng">
              <a:solidFill>
                <a:srgbClr val="0072C6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buNone/>
              </a:pPr>
              <a:endParaRPr sz="18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60" name="Shape 60"/>
            <p:cNvSpPr txBox="1"/>
            <p:nvPr/>
          </p:nvSpPr>
          <p:spPr>
            <a:xfrm>
              <a:off x="5136871" y="6381328"/>
              <a:ext cx="3683599" cy="369332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45700" rIns="91425" bIns="45700" anchor="t" anchorCtr="0">
              <a:noAutofit/>
            </a:bodyPr>
            <a:lstStyle/>
            <a:p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r>
                <a:rPr lang="de-DE" sz="1800" b="1">
                  <a:solidFill>
                    <a:schemeClr val="lt1"/>
                  </a:solidFill>
                  <a:latin typeface="Arial"/>
                  <a:ea typeface="Arial"/>
                  <a:cs typeface="Arial"/>
                  <a:sym typeface="Arial"/>
                </a:rPr>
                <a:t>i4i – Invention for Innovation</a:t>
              </a:r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03031" cy="85010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Arial"/>
              <a:buNone/>
              <a:defRPr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Noto Sans Symbols"/>
              <a:buChar char="−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1" r:id="rId3"/>
    <p:sldLayoutId id="2147483654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hyperlink" Target="mailto:i4i@nihr.ac.uk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i4i@nihr.ac.uk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hr.ac.uk/funding/i4i-product-development-awards.htm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nihr.ac.uk/funding-and-support/funding-for-research-studies/funding-programmes/invention-for-innovation/i4i%20Connect%20EoI%20Guidance.docx.pdf" TargetMode="External"/><Relationship Id="rId4" Type="http://schemas.openxmlformats.org/officeDocument/2006/relationships/hyperlink" Target="http://www.nihr.ac.uk/funding/i4i-challenge-awards.htm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ctrTitle"/>
          </p:nvPr>
        </p:nvSpPr>
        <p:spPr>
          <a:xfrm>
            <a:off x="683568" y="1988840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dirty="0"/>
              <a:t>NIHR Invention for Innovation (i4i)</a:t>
            </a:r>
            <a:br>
              <a:rPr lang="de-DE" dirty="0"/>
            </a:br>
            <a:endParaRPr lang="de-DE" dirty="0"/>
          </a:p>
        </p:txBody>
      </p:sp>
      <p:sp>
        <p:nvSpPr>
          <p:cNvPr id="66" name="Shape 66"/>
          <p:cNvSpPr txBox="1">
            <a:spLocks noGrp="1"/>
          </p:cNvSpPr>
          <p:nvPr>
            <p:ph type="subTitle" idx="1"/>
          </p:nvPr>
        </p:nvSpPr>
        <p:spPr>
          <a:xfrm>
            <a:off x="1331640" y="3789039"/>
            <a:ext cx="6400799" cy="1728191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10000"/>
              </a:lnSpc>
              <a:spcBef>
                <a:spcPts val="434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de-DE" sz="2170" dirty="0" smtClean="0"/>
              <a:t>Dr Lee Allen</a:t>
            </a:r>
            <a:endParaRPr lang="de-DE" sz="2170" dirty="0"/>
          </a:p>
          <a:p>
            <a:pPr marL="0" marR="0" lvl="0" indent="0" algn="ctr" rtl="0">
              <a:lnSpc>
                <a:spcPct val="110000"/>
              </a:lnSpc>
              <a:spcBef>
                <a:spcPts val="372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lang="de-DE" sz="1860" dirty="0" smtClean="0"/>
              <a:t>Senior Programme Manager</a:t>
            </a:r>
            <a:endParaRPr lang="de-DE" sz="186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10000"/>
              </a:lnSpc>
              <a:spcBef>
                <a:spcPts val="372"/>
              </a:spcBef>
              <a:buClr>
                <a:srgbClr val="0000FF"/>
              </a:buClr>
              <a:buSzPct val="25000"/>
              <a:buFont typeface="Arial"/>
              <a:buNone/>
            </a:pPr>
            <a:endParaRPr sz="1860" b="0" i="0" u="none" strike="noStrike" cap="none" dirty="0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0" name="Shape 470" descr="enquiry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3913147" y="4750667"/>
            <a:ext cx="1533430" cy="1533430"/>
          </a:xfrm>
          <a:prstGeom prst="rect">
            <a:avLst/>
          </a:prstGeom>
          <a:noFill/>
          <a:ln>
            <a:noFill/>
          </a:ln>
        </p:spPr>
      </p:pic>
      <p:sp>
        <p:nvSpPr>
          <p:cNvPr id="467" name="Shape 46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03031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Help!</a:t>
            </a:r>
          </a:p>
        </p:txBody>
      </p:sp>
      <p:sp>
        <p:nvSpPr>
          <p:cNvPr id="468" name="Shape 468"/>
          <p:cNvSpPr txBox="1">
            <a:spLocks noGrp="1"/>
          </p:cNvSpPr>
          <p:nvPr>
            <p:ph type="body" idx="1"/>
          </p:nvPr>
        </p:nvSpPr>
        <p:spPr>
          <a:xfrm>
            <a:off x="457200" y="1268760"/>
            <a:ext cx="807524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99615"/>
              <a:buFont typeface="Arial"/>
              <a:buChar char="•"/>
            </a:pPr>
            <a:r>
              <a:rPr lang="de-DE" sz="259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NIHR Infrastructure</a:t>
            </a:r>
          </a:p>
          <a:p>
            <a:pPr marL="742950" marR="0" lvl="1" indent="-2857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909"/>
              <a:buFont typeface="Noto Sans Symbols"/>
              <a:buChar char="−"/>
            </a:pPr>
            <a:r>
              <a:rPr lang="de-DE" sz="222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Design Service</a:t>
            </a:r>
          </a:p>
          <a:p>
            <a:pPr marL="742950" marR="0" lvl="1" indent="-2857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909"/>
              <a:buFont typeface="Noto Sans Symbols"/>
              <a:buChar char="−"/>
            </a:pPr>
            <a:r>
              <a:rPr lang="de-DE" sz="222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Health Technology Cooperatives</a:t>
            </a:r>
          </a:p>
          <a:p>
            <a:pPr marL="742950" marR="0" lvl="1" indent="-2857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909"/>
              <a:buFont typeface="Noto Sans Symbols"/>
              <a:buChar char="−"/>
            </a:pPr>
            <a:r>
              <a:rPr lang="de-DE" sz="222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Diagnostic Evidence Cooperatives</a:t>
            </a:r>
          </a:p>
          <a:p>
            <a:pPr marL="742950" marR="0" lvl="1" indent="-285750" algn="l" rtl="0">
              <a:lnSpc>
                <a:spcPct val="9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909"/>
              <a:buFont typeface="Noto Sans Symbols"/>
              <a:buChar char="−"/>
            </a:pPr>
            <a:r>
              <a:rPr lang="de-DE" sz="222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Clinical Research Network</a:t>
            </a:r>
            <a:endParaRPr lang="de-DE" sz="2590" b="1" i="0" u="none" strike="noStrike" cap="none" dirty="0">
              <a:solidFill>
                <a:srgbClr val="FF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94000"/>
              </a:lnSpc>
              <a:spcBef>
                <a:spcPts val="0"/>
              </a:spcBef>
              <a:buClr>
                <a:srgbClr val="0072C6"/>
              </a:buClr>
              <a:buSzPct val="99615"/>
              <a:buFont typeface="Arial"/>
              <a:buChar char="•"/>
            </a:pPr>
            <a:endParaRPr lang="de-DE" sz="259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94000"/>
              </a:lnSpc>
              <a:spcBef>
                <a:spcPts val="0"/>
              </a:spcBef>
              <a:buClr>
                <a:srgbClr val="0072C6"/>
              </a:buClr>
              <a:buSzPct val="99615"/>
              <a:buFont typeface="Arial"/>
              <a:buChar char="•"/>
            </a:pPr>
            <a:r>
              <a:rPr lang="de-DE" sz="2590" dirty="0">
                <a:solidFill>
                  <a:schemeClr val="tx1"/>
                </a:solidFill>
              </a:rPr>
              <a:t>Academic Health Science Network (AHSN)</a:t>
            </a:r>
          </a:p>
          <a:p>
            <a:pPr marL="342900" marR="0" lvl="0" indent="-342900" algn="l" rtl="0">
              <a:lnSpc>
                <a:spcPct val="94000"/>
              </a:lnSpc>
              <a:spcBef>
                <a:spcPts val="0"/>
              </a:spcBef>
              <a:buClr>
                <a:srgbClr val="0072C6"/>
              </a:buClr>
              <a:buSzPct val="99615"/>
              <a:buFont typeface="Arial"/>
              <a:buChar char="•"/>
            </a:pPr>
            <a:endParaRPr lang="de-DE" sz="2590" dirty="0">
              <a:solidFill>
                <a:schemeClr val="tx1"/>
              </a:solidFill>
            </a:endParaRPr>
          </a:p>
          <a:p>
            <a:pPr marL="342900" marR="0" lvl="0" indent="-342900" algn="l" rtl="0">
              <a:lnSpc>
                <a:spcPct val="94000"/>
              </a:lnSpc>
              <a:spcBef>
                <a:spcPts val="0"/>
              </a:spcBef>
              <a:buClr>
                <a:srgbClr val="0072C6"/>
              </a:buClr>
              <a:buSzPct val="99615"/>
              <a:buFont typeface="Arial"/>
              <a:buChar char="•"/>
            </a:pPr>
            <a:r>
              <a:rPr lang="de-DE" sz="2590" dirty="0">
                <a:solidFill>
                  <a:schemeClr val="tx1"/>
                </a:solidFill>
              </a:rPr>
              <a:t>University of Leeds </a:t>
            </a:r>
          </a:p>
          <a:p>
            <a:pPr lvl="1" indent="-285750">
              <a:lnSpc>
                <a:spcPct val="94000"/>
              </a:lnSpc>
              <a:buSzPct val="100909"/>
            </a:pPr>
            <a:r>
              <a:rPr lang="de-DE" sz="2220" dirty="0"/>
              <a:t>In-house technology transfer experts</a:t>
            </a:r>
          </a:p>
          <a:p>
            <a:pPr lvl="1" indent="-285750">
              <a:lnSpc>
                <a:spcPct val="94000"/>
              </a:lnSpc>
              <a:buSzPct val="100909"/>
            </a:pPr>
            <a:endParaRPr lang="de-DE" sz="2220" dirty="0"/>
          </a:p>
          <a:p>
            <a:pPr marL="342900" marR="0" lvl="0" indent="-342900" algn="l" rtl="0">
              <a:lnSpc>
                <a:spcPct val="94000"/>
              </a:lnSpc>
              <a:spcBef>
                <a:spcPts val="0"/>
              </a:spcBef>
              <a:buClr>
                <a:srgbClr val="0072C6"/>
              </a:buClr>
              <a:buSzPct val="99615"/>
              <a:buFont typeface="Arial"/>
              <a:buChar char="•"/>
            </a:pPr>
            <a:r>
              <a:rPr lang="de-DE" sz="2590" dirty="0">
                <a:solidFill>
                  <a:schemeClr val="tx1"/>
                </a:solidFill>
              </a:rPr>
              <a:t>i4i </a:t>
            </a:r>
            <a:r>
              <a:rPr lang="de-DE" sz="2590" i="0" u="none" strike="noStrike" cap="none" dirty="0">
                <a:solidFill>
                  <a:schemeClr val="tx1"/>
                </a:solidFill>
                <a:sym typeface="Arial"/>
              </a:rPr>
              <a:t>Secretariat</a:t>
            </a:r>
          </a:p>
        </p:txBody>
      </p:sp>
      <p:sp>
        <p:nvSpPr>
          <p:cNvPr id="471" name="Shape 471"/>
          <p:cNvSpPr txBox="1"/>
          <p:nvPr/>
        </p:nvSpPr>
        <p:spPr>
          <a:xfrm>
            <a:off x="5292080" y="4725144"/>
            <a:ext cx="2952328" cy="120032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2400" u="sng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i4i@nihr.ac.uk</a:t>
            </a:r>
          </a:p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24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020 8843 8015</a:t>
            </a:r>
          </a:p>
        </p:txBody>
      </p:sp>
      <p:sp>
        <p:nvSpPr>
          <p:cNvPr id="2" name="Right Brace 1"/>
          <p:cNvSpPr/>
          <p:nvPr/>
        </p:nvSpPr>
        <p:spPr>
          <a:xfrm>
            <a:off x="5580112" y="1988840"/>
            <a:ext cx="216024" cy="72008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/>
          <p:cNvSpPr/>
          <p:nvPr/>
        </p:nvSpPr>
        <p:spPr>
          <a:xfrm>
            <a:off x="5292080" y="1844824"/>
            <a:ext cx="3816424" cy="9602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1">
              <a:lnSpc>
                <a:spcPct val="94000"/>
              </a:lnSpc>
              <a:buClr>
                <a:srgbClr val="0072C6"/>
              </a:buClr>
              <a:buSzPct val="100909"/>
            </a:pPr>
            <a:r>
              <a:rPr lang="de-DE" sz="2000" dirty="0">
                <a:solidFill>
                  <a:schemeClr val="dk1"/>
                </a:solidFill>
              </a:rPr>
              <a:t>Medtech and </a:t>
            </a:r>
            <a:r>
              <a:rPr lang="de-DE" sz="2000" i="1" dirty="0">
                <a:solidFill>
                  <a:schemeClr val="dk1"/>
                </a:solidFill>
              </a:rPr>
              <a:t>In vitro </a:t>
            </a:r>
            <a:r>
              <a:rPr lang="de-DE" sz="2000" dirty="0">
                <a:solidFill>
                  <a:schemeClr val="dk1"/>
                </a:solidFill>
              </a:rPr>
              <a:t>diagnostic Cooperatives (MICs) from 2018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7067128" cy="850106"/>
          </a:xfrm>
        </p:spPr>
        <p:txBody>
          <a:bodyPr/>
          <a:lstStyle/>
          <a:p>
            <a:r>
              <a:rPr lang="de-AT" dirty="0"/>
              <a:t>i4i Product Development </a:t>
            </a:r>
            <a:r>
              <a:rPr lang="de-AT" dirty="0" smtClean="0"/>
              <a:t>Awards: Call 15</a:t>
            </a:r>
            <a:endParaRPr lang="de-AT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5603259"/>
              </p:ext>
            </p:extLst>
          </p:nvPr>
        </p:nvGraphicFramePr>
        <p:xfrm>
          <a:off x="683568" y="1916831"/>
          <a:ext cx="7632848" cy="3312371"/>
        </p:xfrm>
        <a:graphic>
          <a:graphicData uri="http://schemas.openxmlformats.org/drawingml/2006/table">
            <a:tbl>
              <a:tblPr/>
              <a:tblGrid>
                <a:gridCol w="329260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34024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60364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Call 15 Launch 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</a:t>
                      </a:r>
                      <a:r>
                        <a:rPr lang="en-GB" sz="2400" b="0" i="0" kern="1200" baseline="300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st</a:t>
                      </a: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November 2017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7718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Stage 1 deadline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</a:t>
                      </a:r>
                      <a:r>
                        <a:rPr lang="en-GB" sz="2400" b="0" i="0" kern="1200" baseline="300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</a:t>
                      </a: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December 2017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718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Invitations to stage 2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14</a:t>
                      </a:r>
                      <a:r>
                        <a:rPr lang="en-GB" sz="2400" b="0" i="0" kern="1200" baseline="300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</a:t>
                      </a: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February</a:t>
                      </a:r>
                      <a:r>
                        <a:rPr lang="en-GB" sz="2400" b="0" i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7718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Stage 2 deadline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</a:t>
                      </a:r>
                      <a:r>
                        <a:rPr lang="en-GB" sz="2400" b="0" i="0" kern="1200" baseline="300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</a:t>
                      </a:r>
                      <a:r>
                        <a:rPr lang="en-GB" sz="2400" b="0" i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April </a:t>
                      </a: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2018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7718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1" i="0" u="none" strike="noStrike" dirty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Panel meeting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2400" b="0" i="0" kern="12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12</a:t>
                      </a:r>
                      <a:r>
                        <a:rPr lang="en-GB" sz="2400" b="0" i="0" kern="1200" baseline="300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</a:t>
                      </a:r>
                      <a:r>
                        <a:rPr lang="en-GB" sz="2400" b="0" i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and 13</a:t>
                      </a:r>
                      <a:r>
                        <a:rPr lang="en-GB" sz="2400" b="0" i="0" kern="1200" baseline="3000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th</a:t>
                      </a:r>
                      <a:r>
                        <a:rPr lang="en-GB" sz="2400" b="0" i="0" kern="1200" baseline="0" dirty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June 2018</a:t>
                      </a:r>
                      <a:endParaRPr lang="en-GB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3899" marR="63899" marT="38340" marB="38340">
                    <a:lnL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8437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2" name="Shape 482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7504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Thank you</a:t>
            </a:r>
          </a:p>
        </p:txBody>
      </p:sp>
      <p:sp>
        <p:nvSpPr>
          <p:cNvPr id="483" name="Shape 48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25000"/>
              <a:buFont typeface="Arial"/>
              <a:buNone/>
            </a:pPr>
            <a:r>
              <a:rPr lang="de-DE" sz="2800" b="1" i="0" u="none" strike="noStrike" cap="none" dirty="0">
                <a:solidFill>
                  <a:srgbClr val="0072C6"/>
                </a:solidFill>
                <a:latin typeface="Arial"/>
                <a:ea typeface="Arial"/>
                <a:cs typeface="Arial"/>
                <a:sym typeface="Arial"/>
              </a:rPr>
              <a:t>i4i – Invention for Innovation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25000"/>
              <a:buFont typeface="Arial"/>
              <a:buNone/>
            </a:pPr>
            <a:r>
              <a:rPr lang="de-DE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NIHR Central Commissioning Facility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25000"/>
              <a:buFont typeface="Arial"/>
              <a:buNone/>
            </a:pPr>
            <a:r>
              <a:rPr lang="de-DE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15 Church Street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25000"/>
              <a:buFont typeface="Arial"/>
              <a:buNone/>
            </a:pPr>
            <a:r>
              <a:rPr lang="de-DE" sz="24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Twickenham TW1 3NL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25000"/>
              <a:buFont typeface="Arial"/>
              <a:buNone/>
            </a:pPr>
            <a:endParaRPr sz="24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25000"/>
              <a:buFont typeface="Arial"/>
              <a:buNone/>
            </a:pPr>
            <a:r>
              <a:rPr lang="de-DE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 us for advice and specific guidance: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25000"/>
              <a:buFont typeface="Arial"/>
              <a:buNone/>
            </a:pPr>
            <a:r>
              <a:rPr lang="de-DE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 020 8843 8015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25000"/>
              <a:buFont typeface="Arial"/>
              <a:buNone/>
            </a:pPr>
            <a:r>
              <a:rPr lang="de-DE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 </a:t>
            </a:r>
            <a:r>
              <a:rPr lang="de-DE" sz="1800" b="0" i="0" u="sng" strike="noStrike" cap="none" dirty="0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i4i@nihr.ac.uk</a:t>
            </a:r>
          </a:p>
          <a:p>
            <a:pPr lvl="0" indent="-342900">
              <a:buSzPct val="25000"/>
              <a:buNone/>
            </a:pPr>
            <a:r>
              <a:rPr lang="de-DE" sz="1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 </a:t>
            </a:r>
            <a:r>
              <a:rPr lang="de-DE" sz="1800" u="sng" dirty="0">
                <a:solidFill>
                  <a:schemeClr val="hlink"/>
                </a:solidFill>
              </a:rPr>
              <a:t>https://www.nihr.ac.uk/funding-and-support/funding-for-research-studies/funding-programmes/invention-for-innovation/</a:t>
            </a: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25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84" name="Shape 484"/>
          <p:cNvSpPr/>
          <p:nvPr/>
        </p:nvSpPr>
        <p:spPr>
          <a:xfrm>
            <a:off x="539552" y="5445223"/>
            <a:ext cx="8208912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de-DE" sz="1200" b="1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Disclaimer: </a:t>
            </a:r>
            <a:r>
              <a:rPr lang="de-DE" sz="1200" i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Please note that  all case studies  present independent research funded by the NIHR . The views are those of the author(s) and not necessarily those of the NHS, the NIHR or the Department of Health.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99592" y="1340768"/>
            <a:ext cx="5760640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475656" y="1988840"/>
            <a:ext cx="7056783" cy="72008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195736" y="2708920"/>
            <a:ext cx="5616624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2699793" y="3356992"/>
            <a:ext cx="6009238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2411760" y="4005064"/>
            <a:ext cx="3960440" cy="720080"/>
          </a:xfrm>
          <a:prstGeom prst="rect">
            <a:avLst/>
          </a:prstGeom>
          <a:solidFill>
            <a:srgbClr val="FFFFE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1475656" y="4725144"/>
            <a:ext cx="6264696" cy="72008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755576" y="5445224"/>
            <a:ext cx="7488832" cy="72008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Diamond 10"/>
          <p:cNvSpPr/>
          <p:nvPr/>
        </p:nvSpPr>
        <p:spPr>
          <a:xfrm>
            <a:off x="6372200" y="1268760"/>
            <a:ext cx="792088" cy="792088"/>
          </a:xfrm>
          <a:prstGeom prst="diamond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Diamond 11"/>
          <p:cNvSpPr/>
          <p:nvPr/>
        </p:nvSpPr>
        <p:spPr>
          <a:xfrm>
            <a:off x="-1476672" y="1268760"/>
            <a:ext cx="4788024" cy="4968552"/>
          </a:xfrm>
          <a:prstGeom prst="diamond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Diamond 12"/>
          <p:cNvSpPr/>
          <p:nvPr/>
        </p:nvSpPr>
        <p:spPr>
          <a:xfrm>
            <a:off x="-1116632" y="1700808"/>
            <a:ext cx="4032448" cy="4104456"/>
          </a:xfrm>
          <a:prstGeom prst="diamond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07504" y="2924944"/>
            <a:ext cx="155202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9600" b="1" dirty="0">
                <a:solidFill>
                  <a:schemeClr val="bg1"/>
                </a:solidFill>
              </a:rPr>
              <a:t>i4i</a:t>
            </a:r>
          </a:p>
        </p:txBody>
      </p:sp>
      <p:sp>
        <p:nvSpPr>
          <p:cNvPr id="15" name="Diamond 14"/>
          <p:cNvSpPr/>
          <p:nvPr/>
        </p:nvSpPr>
        <p:spPr>
          <a:xfrm>
            <a:off x="6444208" y="1340768"/>
            <a:ext cx="648072" cy="648072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iamond 15"/>
          <p:cNvSpPr/>
          <p:nvPr/>
        </p:nvSpPr>
        <p:spPr>
          <a:xfrm>
            <a:off x="8100392" y="1916832"/>
            <a:ext cx="792088" cy="792088"/>
          </a:xfrm>
          <a:prstGeom prst="diamond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Diamond 16"/>
          <p:cNvSpPr/>
          <p:nvPr/>
        </p:nvSpPr>
        <p:spPr>
          <a:xfrm>
            <a:off x="8172400" y="1988840"/>
            <a:ext cx="639688" cy="648072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Diamond 17"/>
          <p:cNvSpPr/>
          <p:nvPr/>
        </p:nvSpPr>
        <p:spPr>
          <a:xfrm>
            <a:off x="7308304" y="2636912"/>
            <a:ext cx="792088" cy="792088"/>
          </a:xfrm>
          <a:prstGeom prst="diamond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Diamond 18"/>
          <p:cNvSpPr/>
          <p:nvPr/>
        </p:nvSpPr>
        <p:spPr>
          <a:xfrm>
            <a:off x="8388424" y="3284984"/>
            <a:ext cx="792088" cy="792088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Diamond 19"/>
          <p:cNvSpPr/>
          <p:nvPr/>
        </p:nvSpPr>
        <p:spPr>
          <a:xfrm>
            <a:off x="5940152" y="4005064"/>
            <a:ext cx="792088" cy="792088"/>
          </a:xfrm>
          <a:prstGeom prst="diamond">
            <a:avLst/>
          </a:prstGeom>
          <a:solidFill>
            <a:schemeClr val="tx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Diamond 20"/>
          <p:cNvSpPr/>
          <p:nvPr/>
        </p:nvSpPr>
        <p:spPr>
          <a:xfrm>
            <a:off x="7308304" y="4725144"/>
            <a:ext cx="792088" cy="792088"/>
          </a:xfrm>
          <a:prstGeom prst="diamond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Diamond 21"/>
          <p:cNvSpPr/>
          <p:nvPr/>
        </p:nvSpPr>
        <p:spPr>
          <a:xfrm>
            <a:off x="7812360" y="5373216"/>
            <a:ext cx="792088" cy="792088"/>
          </a:xfrm>
          <a:prstGeom prst="diamond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Diamond 22"/>
          <p:cNvSpPr/>
          <p:nvPr/>
        </p:nvSpPr>
        <p:spPr>
          <a:xfrm>
            <a:off x="7380312" y="2708920"/>
            <a:ext cx="639688" cy="648072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Diamond 23"/>
          <p:cNvSpPr/>
          <p:nvPr/>
        </p:nvSpPr>
        <p:spPr>
          <a:xfrm>
            <a:off x="6012160" y="4077072"/>
            <a:ext cx="639688" cy="648072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Diamond 24"/>
          <p:cNvSpPr/>
          <p:nvPr/>
        </p:nvSpPr>
        <p:spPr>
          <a:xfrm>
            <a:off x="7892752" y="5445224"/>
            <a:ext cx="639688" cy="648072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Diamond 25"/>
          <p:cNvSpPr/>
          <p:nvPr/>
        </p:nvSpPr>
        <p:spPr>
          <a:xfrm>
            <a:off x="7380312" y="4797152"/>
            <a:ext cx="639688" cy="648072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Diamond 26"/>
          <p:cNvSpPr/>
          <p:nvPr/>
        </p:nvSpPr>
        <p:spPr>
          <a:xfrm>
            <a:off x="8460432" y="3356992"/>
            <a:ext cx="639688" cy="648072"/>
          </a:xfrm>
          <a:prstGeom prst="diamond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1763688" y="1412776"/>
            <a:ext cx="454804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200" dirty="0">
                <a:solidFill>
                  <a:schemeClr val="accent1">
                    <a:lumMod val="50000"/>
                  </a:schemeClr>
                </a:solidFill>
              </a:rPr>
              <a:t>NIHR translational funding scheme</a:t>
            </a:r>
          </a:p>
        </p:txBody>
      </p:sp>
      <p:sp>
        <p:nvSpPr>
          <p:cNvPr id="29" name="Rectangle 28"/>
          <p:cNvSpPr/>
          <p:nvPr/>
        </p:nvSpPr>
        <p:spPr>
          <a:xfrm>
            <a:off x="1907704" y="2134017"/>
            <a:ext cx="640871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200" dirty="0">
                <a:solidFill>
                  <a:schemeClr val="accent6">
                    <a:lumMod val="75000"/>
                  </a:schemeClr>
                </a:solidFill>
              </a:rPr>
              <a:t>Support collaborative R&amp;D and clinical adoption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131840" y="2636912"/>
            <a:ext cx="43204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200" dirty="0">
                <a:solidFill>
                  <a:schemeClr val="accent3">
                    <a:lumMod val="50000"/>
                  </a:schemeClr>
                </a:solidFill>
              </a:rPr>
              <a:t>Focus on innovative medtech solution</a:t>
            </a:r>
          </a:p>
        </p:txBody>
      </p:sp>
      <p:sp>
        <p:nvSpPr>
          <p:cNvPr id="31" name="Rectangle 30"/>
          <p:cNvSpPr/>
          <p:nvPr/>
        </p:nvSpPr>
        <p:spPr>
          <a:xfrm>
            <a:off x="3059832" y="3429000"/>
            <a:ext cx="561662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200" dirty="0">
                <a:solidFill>
                  <a:srgbClr val="C00000"/>
                </a:solidFill>
              </a:rPr>
              <a:t>De-risk projects for follow-on investment</a:t>
            </a:r>
          </a:p>
        </p:txBody>
      </p:sp>
      <p:sp>
        <p:nvSpPr>
          <p:cNvPr id="32" name="Rectangle 31"/>
          <p:cNvSpPr/>
          <p:nvPr/>
        </p:nvSpPr>
        <p:spPr>
          <a:xfrm>
            <a:off x="2771800" y="4149080"/>
            <a:ext cx="3024336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DE" sz="2200" dirty="0">
                <a:solidFill>
                  <a:schemeClr val="tx2">
                    <a:lumMod val="10000"/>
                  </a:schemeClr>
                </a:solidFill>
              </a:rPr>
              <a:t>Patient benefit </a:t>
            </a:r>
          </a:p>
        </p:txBody>
      </p:sp>
      <p:sp>
        <p:nvSpPr>
          <p:cNvPr id="33" name="Rectangle 32"/>
          <p:cNvSpPr/>
          <p:nvPr/>
        </p:nvSpPr>
        <p:spPr>
          <a:xfrm>
            <a:off x="2123728" y="4869160"/>
            <a:ext cx="5272597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200" dirty="0">
                <a:solidFill>
                  <a:schemeClr val="bg2"/>
                </a:solidFill>
              </a:rPr>
              <a:t>Led by Programme Director, Martin Hunt</a:t>
            </a:r>
          </a:p>
        </p:txBody>
      </p:sp>
      <p:sp>
        <p:nvSpPr>
          <p:cNvPr id="34" name="Rectangle 33"/>
          <p:cNvSpPr/>
          <p:nvPr/>
        </p:nvSpPr>
        <p:spPr>
          <a:xfrm>
            <a:off x="1584754" y="5590401"/>
            <a:ext cx="6011582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sz="2200" dirty="0">
                <a:solidFill>
                  <a:schemeClr val="accent2">
                    <a:lumMod val="50000"/>
                  </a:schemeClr>
                </a:solidFill>
              </a:rPr>
              <a:t>Supported by a team of Programme Managers</a:t>
            </a:r>
          </a:p>
        </p:txBody>
      </p:sp>
      <p:sp>
        <p:nvSpPr>
          <p:cNvPr id="35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i4i: Who we are, what we do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Shape 18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7504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Facts &amp; figures</a:t>
            </a:r>
          </a:p>
        </p:txBody>
      </p:sp>
      <p:sp>
        <p:nvSpPr>
          <p:cNvPr id="189" name="Shape 189"/>
          <p:cNvSpPr/>
          <p:nvPr/>
        </p:nvSpPr>
        <p:spPr>
          <a:xfrm>
            <a:off x="251519" y="1556791"/>
            <a:ext cx="1910018" cy="1872207"/>
          </a:xfrm>
          <a:prstGeom prst="ellipse">
            <a:avLst/>
          </a:prstGeom>
          <a:solidFill>
            <a:srgbClr val="006B5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5400" b="1" dirty="0">
                <a:solidFill>
                  <a:schemeClr val="lt1"/>
                </a:solidFill>
              </a:rPr>
              <a:t>3</a:t>
            </a:r>
            <a:endParaRPr lang="de-DE" sz="54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0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funding streams</a:t>
            </a:r>
          </a:p>
        </p:txBody>
      </p:sp>
      <p:sp>
        <p:nvSpPr>
          <p:cNvPr id="191" name="Shape 191"/>
          <p:cNvSpPr/>
          <p:nvPr/>
        </p:nvSpPr>
        <p:spPr>
          <a:xfrm>
            <a:off x="35497" y="4221087"/>
            <a:ext cx="1512168" cy="1512168"/>
          </a:xfrm>
          <a:prstGeom prst="ellipse">
            <a:avLst/>
          </a:prstGeom>
          <a:solidFill>
            <a:srgbClr val="E28C0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1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Up to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40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36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1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months</a:t>
            </a:r>
          </a:p>
        </p:txBody>
      </p:sp>
      <p:sp>
        <p:nvSpPr>
          <p:cNvPr id="194" name="Shape 194"/>
          <p:cNvSpPr txBox="1">
            <a:spLocks noGrp="1"/>
          </p:cNvSpPr>
          <p:nvPr>
            <p:ph type="body" idx="1"/>
          </p:nvPr>
        </p:nvSpPr>
        <p:spPr>
          <a:xfrm>
            <a:off x="2267743" y="1240161"/>
            <a:ext cx="6336703" cy="218883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endParaRPr lang="de-DE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i4i  Product Development Awards</a:t>
            </a:r>
            <a:r>
              <a:rPr lang="de-DE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lang="de-DE" sz="2000" dirty="0"/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endParaRPr lang="de-DE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sz="20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i4i Challenge Awards </a:t>
            </a:r>
            <a:endParaRPr lang="de-DE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Char char="•"/>
            </a:pPr>
            <a:endParaRPr lang="de-DE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sz="2000" dirty="0">
                <a:hlinkClick r:id="rId5"/>
              </a:rPr>
              <a:t>i4i Connect </a:t>
            </a:r>
            <a:endParaRPr lang="de-DE" sz="20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3" name="Shape 193"/>
          <p:cNvSpPr/>
          <p:nvPr/>
        </p:nvSpPr>
        <p:spPr>
          <a:xfrm>
            <a:off x="1835696" y="4077071"/>
            <a:ext cx="1872208" cy="1800200"/>
          </a:xfrm>
          <a:prstGeom prst="ellipse">
            <a:avLst/>
          </a:prstGeom>
          <a:solidFill>
            <a:srgbClr val="009E4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3600" b="1" dirty="0">
                <a:solidFill>
                  <a:schemeClr val="lt1"/>
                </a:solidFill>
              </a:rPr>
              <a:t>101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active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2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projects</a:t>
            </a:r>
          </a:p>
        </p:txBody>
      </p:sp>
      <p:sp>
        <p:nvSpPr>
          <p:cNvPr id="192" name="Shape 192"/>
          <p:cNvSpPr/>
          <p:nvPr/>
        </p:nvSpPr>
        <p:spPr>
          <a:xfrm>
            <a:off x="4139952" y="3789039"/>
            <a:ext cx="2232248" cy="2232248"/>
          </a:xfrm>
          <a:prstGeom prst="ellipse">
            <a:avLst/>
          </a:prstGeom>
          <a:solidFill>
            <a:srgbClr val="A0005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£3.25M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largest award</a:t>
            </a:r>
          </a:p>
        </p:txBody>
      </p:sp>
      <p:sp>
        <p:nvSpPr>
          <p:cNvPr id="190" name="Shape 190"/>
          <p:cNvSpPr/>
          <p:nvPr/>
        </p:nvSpPr>
        <p:spPr>
          <a:xfrm>
            <a:off x="6660232" y="3645024"/>
            <a:ext cx="2411760" cy="2448272"/>
          </a:xfrm>
          <a:prstGeom prst="ellipse">
            <a:avLst/>
          </a:prstGeom>
          <a:solidFill>
            <a:srgbClr val="0072C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3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~£</a:t>
            </a:r>
            <a:r>
              <a:rPr lang="de-DE" sz="3600" b="1" dirty="0">
                <a:solidFill>
                  <a:schemeClr val="lt1"/>
                </a:solidFill>
              </a:rPr>
              <a:t>9</a:t>
            </a:r>
            <a:r>
              <a:rPr lang="de-DE" sz="36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5M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30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total spend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7504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Why apply to i4i?</a:t>
            </a:r>
          </a:p>
        </p:txBody>
      </p:sp>
      <p:sp>
        <p:nvSpPr>
          <p:cNvPr id="245" name="Shape 245"/>
          <p:cNvSpPr txBox="1">
            <a:spLocks noGrp="1"/>
          </p:cNvSpPr>
          <p:nvPr>
            <p:ph type="body" idx="1"/>
          </p:nvPr>
        </p:nvSpPr>
        <p:spPr>
          <a:xfrm>
            <a:off x="457200" y="1340768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Dedicated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Medtech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funding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programme</a:t>
            </a:r>
            <a:endParaRPr lang="de-DE"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dirty="0" err="1"/>
              <a:t>Uncapped</a:t>
            </a:r>
            <a:r>
              <a:rPr lang="de-DE" dirty="0"/>
              <a:t> </a:t>
            </a:r>
            <a:r>
              <a:rPr lang="de-DE" dirty="0" err="1"/>
              <a:t>awards</a:t>
            </a:r>
            <a:endParaRPr lang="de-DE"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Source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of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early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funding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SMEs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dirty="0" err="1"/>
              <a:t>Risk</a:t>
            </a:r>
            <a:r>
              <a:rPr lang="de-DE" dirty="0"/>
              <a:t> </a:t>
            </a:r>
            <a:r>
              <a:rPr lang="de-DE" dirty="0" err="1"/>
              <a:t>oriented</a:t>
            </a:r>
            <a:r>
              <a:rPr lang="de-DE" dirty="0"/>
              <a:t> </a:t>
            </a:r>
            <a:r>
              <a:rPr lang="de-DE" dirty="0" err="1"/>
              <a:t>programme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indent="-342900"/>
            <a:r>
              <a:rPr lang="de-DE" dirty="0"/>
              <a:t>Commercially oriented panel supported by peer review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Milestone-based awards to de-risk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Guidance and advice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Clr>
                <a:srgbClr val="0072C6"/>
              </a:buClr>
              <a:buSzPct val="100000"/>
              <a:buFont typeface="Arial"/>
              <a:buChar char="•"/>
            </a:pP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Favourable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independent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review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lang="de-DE" sz="2800" b="0" i="0" u="none" strike="noStrike" cap="none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by</a:t>
            </a:r>
            <a:r>
              <a:rPr lang="de-DE" sz="2800" b="0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RAND</a:t>
            </a:r>
            <a:r>
              <a:rPr lang="de-DE" sz="2800" b="0" i="0" u="none" strike="noStrike" cap="none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</a:p>
          <a:p>
            <a:pPr marL="342900" marR="0" lvl="0" indent="-342900" algn="l" rtl="0">
              <a:lnSpc>
                <a:spcPct val="114000"/>
              </a:lnSpc>
              <a:spcBef>
                <a:spcPts val="0"/>
              </a:spcBef>
              <a:buClr>
                <a:srgbClr val="0072C6"/>
              </a:buClr>
              <a:buSzPct val="100000"/>
              <a:buFont typeface="Arial"/>
              <a:buNone/>
            </a:pPr>
            <a:endParaRPr sz="2800" b="0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6" name="Shape 246"/>
          <p:cNvSpPr txBox="1"/>
          <p:nvPr/>
        </p:nvSpPr>
        <p:spPr>
          <a:xfrm>
            <a:off x="827583" y="5805264"/>
            <a:ext cx="7704855" cy="46166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r>
              <a:rPr lang="de-DE" sz="1200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‘The NIHR Invention for Innovation (i4i) programme. A review of progress and contributions to innovation in healthcare technologies‘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 descr="Image result for arrow and target"/>
          <p:cNvPicPr>
            <a:picLocks noChangeAspect="1" noChangeArrowheads="1"/>
          </p:cNvPicPr>
          <p:nvPr/>
        </p:nvPicPr>
        <p:blipFill>
          <a:blip r:embed="rId3"/>
          <a:srcRect t="10079" r="8399" b="8399"/>
          <a:stretch>
            <a:fillRect/>
          </a:stretch>
        </p:blipFill>
        <p:spPr bwMode="auto">
          <a:xfrm>
            <a:off x="-252536" y="1819775"/>
            <a:ext cx="3678150" cy="3874401"/>
          </a:xfrm>
          <a:prstGeom prst="rect">
            <a:avLst/>
          </a:prstGeom>
          <a:noFill/>
        </p:spPr>
      </p:pic>
      <p:sp>
        <p:nvSpPr>
          <p:cNvPr id="22" name="Rectangle 21"/>
          <p:cNvSpPr/>
          <p:nvPr/>
        </p:nvSpPr>
        <p:spPr>
          <a:xfrm>
            <a:off x="3491880" y="1484784"/>
            <a:ext cx="4248472" cy="64807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/>
          <p:cNvSpPr/>
          <p:nvPr/>
        </p:nvSpPr>
        <p:spPr>
          <a:xfrm>
            <a:off x="3491880" y="2276872"/>
            <a:ext cx="4248472" cy="64807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3491880" y="3068960"/>
            <a:ext cx="4248472" cy="64807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3491880" y="3861048"/>
            <a:ext cx="4248472" cy="6480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/>
          <p:cNvSpPr/>
          <p:nvPr/>
        </p:nvSpPr>
        <p:spPr>
          <a:xfrm>
            <a:off x="3491880" y="4653136"/>
            <a:ext cx="4248472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Pentagon 31"/>
          <p:cNvSpPr/>
          <p:nvPr/>
        </p:nvSpPr>
        <p:spPr>
          <a:xfrm>
            <a:off x="7812360" y="1484784"/>
            <a:ext cx="1152128" cy="648072"/>
          </a:xfrm>
          <a:prstGeom prst="homePlat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Pentagon 33"/>
          <p:cNvSpPr/>
          <p:nvPr/>
        </p:nvSpPr>
        <p:spPr>
          <a:xfrm>
            <a:off x="7812360" y="2276872"/>
            <a:ext cx="1152128" cy="648072"/>
          </a:xfrm>
          <a:prstGeom prst="homePlate">
            <a:avLst/>
          </a:prstGeom>
          <a:solidFill>
            <a:schemeClr val="bg1"/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Pentagon 35"/>
          <p:cNvSpPr/>
          <p:nvPr/>
        </p:nvSpPr>
        <p:spPr>
          <a:xfrm>
            <a:off x="7812360" y="3068960"/>
            <a:ext cx="1152128" cy="648072"/>
          </a:xfrm>
          <a:prstGeom prst="homePlate">
            <a:avLst/>
          </a:prstGeom>
          <a:solidFill>
            <a:schemeClr val="bg1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Pentagon 37"/>
          <p:cNvSpPr/>
          <p:nvPr/>
        </p:nvSpPr>
        <p:spPr>
          <a:xfrm>
            <a:off x="7812360" y="3861048"/>
            <a:ext cx="1152128" cy="648072"/>
          </a:xfrm>
          <a:prstGeom prst="homePlate">
            <a:avLst/>
          </a:prstGeom>
          <a:solidFill>
            <a:schemeClr val="bg1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Pentagon 40"/>
          <p:cNvSpPr/>
          <p:nvPr/>
        </p:nvSpPr>
        <p:spPr>
          <a:xfrm>
            <a:off x="7812360" y="4653136"/>
            <a:ext cx="1152128" cy="648072"/>
          </a:xfrm>
          <a:prstGeom prst="homePlat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Oval 65"/>
          <p:cNvSpPr/>
          <p:nvPr/>
        </p:nvSpPr>
        <p:spPr>
          <a:xfrm>
            <a:off x="7452320" y="1556792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3" name="Oval 72"/>
          <p:cNvSpPr/>
          <p:nvPr/>
        </p:nvSpPr>
        <p:spPr>
          <a:xfrm>
            <a:off x="7452320" y="1844824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4" name="Oval 73"/>
          <p:cNvSpPr/>
          <p:nvPr/>
        </p:nvSpPr>
        <p:spPr>
          <a:xfrm>
            <a:off x="7884368" y="1844824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5" name="Oval 74"/>
          <p:cNvSpPr/>
          <p:nvPr/>
        </p:nvSpPr>
        <p:spPr>
          <a:xfrm>
            <a:off x="7884368" y="1556792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1" name="Block Arc 70"/>
          <p:cNvSpPr/>
          <p:nvPr/>
        </p:nvSpPr>
        <p:spPr>
          <a:xfrm rot="10800000">
            <a:off x="7524328" y="1556792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2" name="Block Arc 71"/>
          <p:cNvSpPr/>
          <p:nvPr/>
        </p:nvSpPr>
        <p:spPr>
          <a:xfrm rot="10800000">
            <a:off x="7524328" y="1844824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76" name="Oval 75"/>
          <p:cNvSpPr/>
          <p:nvPr/>
        </p:nvSpPr>
        <p:spPr>
          <a:xfrm>
            <a:off x="7452320" y="234888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7" name="Oval 76"/>
          <p:cNvSpPr/>
          <p:nvPr/>
        </p:nvSpPr>
        <p:spPr>
          <a:xfrm>
            <a:off x="7452320" y="2636912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7884368" y="2636912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79" name="Oval 78"/>
          <p:cNvSpPr/>
          <p:nvPr/>
        </p:nvSpPr>
        <p:spPr>
          <a:xfrm>
            <a:off x="7884368" y="234888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80" name="Block Arc 79"/>
          <p:cNvSpPr/>
          <p:nvPr/>
        </p:nvSpPr>
        <p:spPr>
          <a:xfrm rot="10800000">
            <a:off x="7524328" y="2348880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1" name="Block Arc 80"/>
          <p:cNvSpPr/>
          <p:nvPr/>
        </p:nvSpPr>
        <p:spPr>
          <a:xfrm rot="10800000">
            <a:off x="7524328" y="2636912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2" name="Oval 81"/>
          <p:cNvSpPr/>
          <p:nvPr/>
        </p:nvSpPr>
        <p:spPr>
          <a:xfrm>
            <a:off x="7452320" y="314096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83" name="Oval 82"/>
          <p:cNvSpPr/>
          <p:nvPr/>
        </p:nvSpPr>
        <p:spPr>
          <a:xfrm>
            <a:off x="7452320" y="342900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84" name="Oval 83"/>
          <p:cNvSpPr/>
          <p:nvPr/>
        </p:nvSpPr>
        <p:spPr>
          <a:xfrm>
            <a:off x="7884368" y="3429000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85" name="Oval 84"/>
          <p:cNvSpPr/>
          <p:nvPr/>
        </p:nvSpPr>
        <p:spPr>
          <a:xfrm>
            <a:off x="7884368" y="314096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86" name="Block Arc 85"/>
          <p:cNvSpPr/>
          <p:nvPr/>
        </p:nvSpPr>
        <p:spPr>
          <a:xfrm rot="10800000">
            <a:off x="7524328" y="3140968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7" name="Block Arc 86"/>
          <p:cNvSpPr/>
          <p:nvPr/>
        </p:nvSpPr>
        <p:spPr>
          <a:xfrm rot="10800000">
            <a:off x="7524328" y="3429000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88" name="Oval 87"/>
          <p:cNvSpPr/>
          <p:nvPr/>
        </p:nvSpPr>
        <p:spPr>
          <a:xfrm>
            <a:off x="7452320" y="393305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89" name="Oval 88"/>
          <p:cNvSpPr/>
          <p:nvPr/>
        </p:nvSpPr>
        <p:spPr>
          <a:xfrm>
            <a:off x="7452320" y="42210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90" name="Oval 89"/>
          <p:cNvSpPr/>
          <p:nvPr/>
        </p:nvSpPr>
        <p:spPr>
          <a:xfrm>
            <a:off x="7884368" y="4221088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91" name="Oval 90"/>
          <p:cNvSpPr/>
          <p:nvPr/>
        </p:nvSpPr>
        <p:spPr>
          <a:xfrm>
            <a:off x="7884368" y="3933056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92" name="Block Arc 91"/>
          <p:cNvSpPr/>
          <p:nvPr/>
        </p:nvSpPr>
        <p:spPr>
          <a:xfrm rot="10800000">
            <a:off x="7524328" y="3933056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3" name="Block Arc 92"/>
          <p:cNvSpPr/>
          <p:nvPr/>
        </p:nvSpPr>
        <p:spPr>
          <a:xfrm rot="10800000">
            <a:off x="7524328" y="4221088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4" name="Oval 93"/>
          <p:cNvSpPr/>
          <p:nvPr/>
        </p:nvSpPr>
        <p:spPr>
          <a:xfrm>
            <a:off x="7452320" y="4725143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95" name="Oval 94"/>
          <p:cNvSpPr/>
          <p:nvPr/>
        </p:nvSpPr>
        <p:spPr>
          <a:xfrm>
            <a:off x="7452320" y="5013175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96" name="Oval 95"/>
          <p:cNvSpPr/>
          <p:nvPr/>
        </p:nvSpPr>
        <p:spPr>
          <a:xfrm>
            <a:off x="7884368" y="5013175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97" name="Oval 96"/>
          <p:cNvSpPr/>
          <p:nvPr/>
        </p:nvSpPr>
        <p:spPr>
          <a:xfrm>
            <a:off x="7884368" y="4725143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98" name="Block Arc 97"/>
          <p:cNvSpPr/>
          <p:nvPr/>
        </p:nvSpPr>
        <p:spPr>
          <a:xfrm rot="10800000">
            <a:off x="7524328" y="4725143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99" name="Block Arc 98"/>
          <p:cNvSpPr/>
          <p:nvPr/>
        </p:nvSpPr>
        <p:spPr>
          <a:xfrm rot="10800000">
            <a:off x="7524328" y="5013175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100" name="Picture 4" descr="Image result for icon for organisation"/>
          <p:cNvPicPr>
            <a:picLocks noChangeAspect="1" noChangeArrowheads="1"/>
          </p:cNvPicPr>
          <p:nvPr/>
        </p:nvPicPr>
        <p:blipFill>
          <a:blip r:embed="rId4"/>
          <a:srcRect l="23165" r="23165"/>
          <a:stretch>
            <a:fillRect/>
          </a:stretch>
        </p:blipFill>
        <p:spPr bwMode="auto">
          <a:xfrm>
            <a:off x="8100392" y="1556792"/>
            <a:ext cx="504056" cy="493849"/>
          </a:xfrm>
          <a:prstGeom prst="rect">
            <a:avLst/>
          </a:prstGeom>
          <a:noFill/>
        </p:spPr>
      </p:pic>
      <p:pic>
        <p:nvPicPr>
          <p:cNvPr id="101" name="Shape 219" descr="AHSN_map.jpg"/>
          <p:cNvPicPr preferRelativeResize="0">
            <a:picLocks noGrp="1"/>
          </p:cNvPicPr>
          <p:nvPr>
            <p:ph type="body" idx="1"/>
          </p:nvPr>
        </p:nvPicPr>
        <p:blipFill rotWithShape="1">
          <a:blip r:embed="rId5">
            <a:alphaModFix/>
          </a:blip>
          <a:srcRect/>
          <a:stretch/>
        </p:blipFill>
        <p:spPr>
          <a:xfrm>
            <a:off x="8100392" y="2276871"/>
            <a:ext cx="648072" cy="648073"/>
          </a:xfrm>
          <a:prstGeom prst="rect">
            <a:avLst/>
          </a:prstGeom>
          <a:noFill/>
          <a:ln>
            <a:noFill/>
          </a:ln>
          <a:effectLst>
            <a:softEdge rad="63500"/>
          </a:effectLst>
        </p:spPr>
      </p:pic>
      <p:pic>
        <p:nvPicPr>
          <p:cNvPr id="50180" name="Picture 4" descr="Image result for proof of concep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8060559" y="3140968"/>
            <a:ext cx="615897" cy="515763"/>
          </a:xfrm>
          <a:prstGeom prst="rect">
            <a:avLst/>
          </a:prstGeom>
          <a:noFill/>
        </p:spPr>
      </p:pic>
      <p:sp>
        <p:nvSpPr>
          <p:cNvPr id="102" name="TextBox 101"/>
          <p:cNvSpPr txBox="1"/>
          <p:nvPr/>
        </p:nvSpPr>
        <p:spPr>
          <a:xfrm>
            <a:off x="3563888" y="1556792"/>
            <a:ext cx="392126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200" dirty="0">
                <a:solidFill>
                  <a:schemeClr val="accent1">
                    <a:lumMod val="50000"/>
                  </a:schemeClr>
                </a:solidFill>
              </a:rPr>
              <a:t>Minimum of two organisations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563888" y="2204864"/>
            <a:ext cx="3960439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6">
                    <a:lumMod val="75000"/>
                  </a:schemeClr>
                </a:solidFill>
              </a:rPr>
              <a:t>Lead applicant must be based in England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3563888" y="3142129"/>
            <a:ext cx="396043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accent3">
                    <a:lumMod val="50000"/>
                  </a:schemeClr>
                </a:solidFill>
              </a:rPr>
              <a:t>Must have proof-of-concept</a:t>
            </a:r>
          </a:p>
        </p:txBody>
      </p:sp>
      <p:pic>
        <p:nvPicPr>
          <p:cNvPr id="50182" name="Picture 6" descr="Image result for animal studies"/>
          <p:cNvPicPr>
            <a:picLocks noChangeAspect="1" noChangeArrowheads="1"/>
          </p:cNvPicPr>
          <p:nvPr/>
        </p:nvPicPr>
        <p:blipFill>
          <a:blip r:embed="rId7"/>
          <a:srcRect l="4554" t="9107" b="18215"/>
          <a:stretch>
            <a:fillRect/>
          </a:stretch>
        </p:blipFill>
        <p:spPr bwMode="auto">
          <a:xfrm>
            <a:off x="8025931" y="3941767"/>
            <a:ext cx="650525" cy="495345"/>
          </a:xfrm>
          <a:prstGeom prst="rect">
            <a:avLst/>
          </a:prstGeom>
          <a:noFill/>
        </p:spPr>
      </p:pic>
      <p:sp>
        <p:nvSpPr>
          <p:cNvPr id="105" name="TextBox 104"/>
          <p:cNvSpPr txBox="1"/>
          <p:nvPr/>
        </p:nvSpPr>
        <p:spPr>
          <a:xfrm>
            <a:off x="3563888" y="3789040"/>
            <a:ext cx="40324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rgbClr val="C00000"/>
                </a:solidFill>
              </a:rPr>
              <a:t>Work plan must exclude animal studies</a:t>
            </a:r>
          </a:p>
        </p:txBody>
      </p:sp>
      <p:sp>
        <p:nvSpPr>
          <p:cNvPr id="106" name="Shape 30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i4i – "Starter for 10"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3491880" y="5445224"/>
            <a:ext cx="4248472" cy="64807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Pentagon 107"/>
          <p:cNvSpPr/>
          <p:nvPr/>
        </p:nvSpPr>
        <p:spPr>
          <a:xfrm>
            <a:off x="7812360" y="5445224"/>
            <a:ext cx="1152128" cy="648072"/>
          </a:xfrm>
          <a:prstGeom prst="homePlate">
            <a:avLst/>
          </a:prstGeom>
          <a:noFill/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9" name="Oval 108"/>
          <p:cNvSpPr/>
          <p:nvPr/>
        </p:nvSpPr>
        <p:spPr>
          <a:xfrm>
            <a:off x="7452320" y="5517231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110" name="Oval 109"/>
          <p:cNvSpPr/>
          <p:nvPr/>
        </p:nvSpPr>
        <p:spPr>
          <a:xfrm>
            <a:off x="7452320" y="5805263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111" name="Oval 110"/>
          <p:cNvSpPr/>
          <p:nvPr/>
        </p:nvSpPr>
        <p:spPr>
          <a:xfrm>
            <a:off x="7884368" y="5805263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112" name="Oval 111"/>
          <p:cNvSpPr/>
          <p:nvPr/>
        </p:nvSpPr>
        <p:spPr>
          <a:xfrm>
            <a:off x="7884368" y="5517231"/>
            <a:ext cx="144016" cy="144016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rgbClr val="00B0F0"/>
              </a:solidFill>
            </a:endParaRPr>
          </a:p>
        </p:txBody>
      </p:sp>
      <p:sp>
        <p:nvSpPr>
          <p:cNvPr id="113" name="Block Arc 112"/>
          <p:cNvSpPr/>
          <p:nvPr/>
        </p:nvSpPr>
        <p:spPr>
          <a:xfrm rot="10800000">
            <a:off x="7524328" y="5517231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14" name="Block Arc 113"/>
          <p:cNvSpPr/>
          <p:nvPr/>
        </p:nvSpPr>
        <p:spPr>
          <a:xfrm rot="10800000">
            <a:off x="7524328" y="5805263"/>
            <a:ext cx="440625" cy="144016"/>
          </a:xfrm>
          <a:prstGeom prst="blockArc">
            <a:avLst>
              <a:gd name="adj1" fmla="val 10640887"/>
              <a:gd name="adj2" fmla="val 0"/>
              <a:gd name="adj3" fmla="val 25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211960" y="4581128"/>
            <a:ext cx="33843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tx2">
                    <a:lumMod val="25000"/>
                  </a:schemeClr>
                </a:solidFill>
              </a:rPr>
              <a:t>NHS organisation/service provider involvement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4211960" y="5373216"/>
            <a:ext cx="295232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>
                <a:solidFill>
                  <a:schemeClr val="tx2">
                    <a:lumMod val="25000"/>
                  </a:schemeClr>
                </a:solidFill>
              </a:rPr>
              <a:t>Must reach first in man as a minimum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419872" y="4797152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Challenge Awards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419872" y="5589240"/>
            <a:ext cx="7920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00" b="1" dirty="0"/>
              <a:t>Challenge Awards</a:t>
            </a:r>
          </a:p>
        </p:txBody>
      </p:sp>
      <p:cxnSp>
        <p:nvCxnSpPr>
          <p:cNvPr id="65" name="Straight Connector 64"/>
          <p:cNvCxnSpPr/>
          <p:nvPr/>
        </p:nvCxnSpPr>
        <p:spPr>
          <a:xfrm>
            <a:off x="4211960" y="4725144"/>
            <a:ext cx="0" cy="504056"/>
          </a:xfrm>
          <a:prstGeom prst="line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211960" y="5517232"/>
            <a:ext cx="0" cy="504056"/>
          </a:xfrm>
          <a:prstGeom prst="line">
            <a:avLst/>
          </a:prstGeom>
          <a:ln>
            <a:solidFill>
              <a:schemeClr val="tx2">
                <a:lumMod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298" name="AutoShape 2" descr="Image result for NH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300" name="AutoShape 4" descr="Image result for NH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55302" name="AutoShape 6" descr="Image result for NHS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5303" name="Picture 7"/>
          <p:cNvPicPr>
            <a:picLocks noChangeAspect="1" noChangeArrowheads="1"/>
          </p:cNvPicPr>
          <p:nvPr/>
        </p:nvPicPr>
        <p:blipFill>
          <a:blip r:embed="rId8"/>
          <a:srcRect l="11811" t="16535" r="23622" b="18898"/>
          <a:stretch>
            <a:fillRect/>
          </a:stretch>
        </p:blipFill>
        <p:spPr bwMode="auto">
          <a:xfrm>
            <a:off x="8100381" y="4797152"/>
            <a:ext cx="576075" cy="36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5" name="Picture 9" descr="Image result for clinical trial icon"/>
          <p:cNvPicPr>
            <a:picLocks noChangeAspect="1" noChangeArrowheads="1"/>
          </p:cNvPicPr>
          <p:nvPr/>
        </p:nvPicPr>
        <p:blipFill>
          <a:blip r:embed="rId9"/>
          <a:srcRect l="16798" t="13438" r="15118" b="15118"/>
          <a:stretch>
            <a:fillRect/>
          </a:stretch>
        </p:blipFill>
        <p:spPr bwMode="auto">
          <a:xfrm>
            <a:off x="8100392" y="5517232"/>
            <a:ext cx="504094" cy="52897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628800"/>
            <a:ext cx="9144000" cy="381642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facts</a:t>
            </a:r>
          </a:p>
        </p:txBody>
      </p:sp>
      <p:sp>
        <p:nvSpPr>
          <p:cNvPr id="4" name="Rectangle 3"/>
          <p:cNvSpPr/>
          <p:nvPr/>
        </p:nvSpPr>
        <p:spPr>
          <a:xfrm>
            <a:off x="179512" y="2204864"/>
            <a:ext cx="2088232" cy="3600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840760" y="2204864"/>
            <a:ext cx="2088232" cy="3600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2411760" y="2204864"/>
            <a:ext cx="2088232" cy="3600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79512" y="5733256"/>
            <a:ext cx="2088232" cy="144016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4644008" y="2204864"/>
            <a:ext cx="2088232" cy="3600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ectangle 9"/>
          <p:cNvSpPr/>
          <p:nvPr/>
        </p:nvSpPr>
        <p:spPr>
          <a:xfrm>
            <a:off x="4644008" y="5733256"/>
            <a:ext cx="2088232" cy="144016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411760" y="5733256"/>
            <a:ext cx="2088232" cy="14401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6840760" y="5733256"/>
            <a:ext cx="2088232" cy="14401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Callout 12"/>
          <p:cNvSpPr/>
          <p:nvPr/>
        </p:nvSpPr>
        <p:spPr>
          <a:xfrm>
            <a:off x="251520" y="1412776"/>
            <a:ext cx="1944216" cy="1800200"/>
          </a:xfrm>
          <a:prstGeom prst="wedgeEllipseCallout">
            <a:avLst>
              <a:gd name="adj1" fmla="val -847"/>
              <a:gd name="adj2" fmla="val 66818"/>
            </a:avLst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467544" y="1628800"/>
            <a:ext cx="1512168" cy="13681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Callout 18"/>
          <p:cNvSpPr/>
          <p:nvPr/>
        </p:nvSpPr>
        <p:spPr>
          <a:xfrm>
            <a:off x="6876256" y="1412776"/>
            <a:ext cx="1944216" cy="1800200"/>
          </a:xfrm>
          <a:prstGeom prst="wedgeEllipseCallout">
            <a:avLst>
              <a:gd name="adj1" fmla="val -847"/>
              <a:gd name="adj2" fmla="val 66818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Oval 19"/>
          <p:cNvSpPr/>
          <p:nvPr/>
        </p:nvSpPr>
        <p:spPr>
          <a:xfrm>
            <a:off x="7092280" y="1628800"/>
            <a:ext cx="1512168" cy="13681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Callout 22"/>
          <p:cNvSpPr/>
          <p:nvPr/>
        </p:nvSpPr>
        <p:spPr>
          <a:xfrm>
            <a:off x="2483768" y="1412776"/>
            <a:ext cx="1944216" cy="1800200"/>
          </a:xfrm>
          <a:prstGeom prst="wedgeEllipseCallout">
            <a:avLst>
              <a:gd name="adj1" fmla="val -847"/>
              <a:gd name="adj2" fmla="val 66818"/>
            </a:avLst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2699792" y="1628800"/>
            <a:ext cx="1512168" cy="13681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Callout 24"/>
          <p:cNvSpPr/>
          <p:nvPr/>
        </p:nvSpPr>
        <p:spPr>
          <a:xfrm>
            <a:off x="4716016" y="1412776"/>
            <a:ext cx="1944216" cy="1800200"/>
          </a:xfrm>
          <a:prstGeom prst="wedgeEllipseCallout">
            <a:avLst>
              <a:gd name="adj1" fmla="val -847"/>
              <a:gd name="adj2" fmla="val 66818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932040" y="1628800"/>
            <a:ext cx="1512168" cy="1368152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107504" y="3501008"/>
            <a:ext cx="223224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bg2"/>
                </a:solidFill>
              </a:rPr>
              <a:t>Application process</a:t>
            </a:r>
          </a:p>
        </p:txBody>
      </p:sp>
      <p:cxnSp>
        <p:nvCxnSpPr>
          <p:cNvPr id="30" name="Straight Connector 29"/>
          <p:cNvCxnSpPr/>
          <p:nvPr/>
        </p:nvCxnSpPr>
        <p:spPr>
          <a:xfrm>
            <a:off x="251520" y="3861048"/>
            <a:ext cx="1872208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483768" y="3861048"/>
            <a:ext cx="172819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716016" y="3861048"/>
            <a:ext cx="172819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912768" y="3861048"/>
            <a:ext cx="1835696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411760" y="3501008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4">
                    <a:lumMod val="50000"/>
                  </a:schemeClr>
                </a:solidFill>
              </a:rPr>
              <a:t>Timelines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4572000" y="3522494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3">
                    <a:lumMod val="50000"/>
                  </a:schemeClr>
                </a:solidFill>
              </a:rPr>
              <a:t>What we fund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68752" y="3501008"/>
            <a:ext cx="23397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accent2">
                    <a:lumMod val="75000"/>
                  </a:schemeClr>
                </a:solidFill>
              </a:rPr>
              <a:t>What we do not fund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840760" y="3891245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Basic research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Small molecules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Studies on animals and/or animal tissues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11760" y="3918540"/>
            <a:ext cx="20882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2 months from outline to short-listing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6/7 months from outline to notification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79512" y="3921442"/>
            <a:ext cx="208823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2 stages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rebuttal to peer reviewers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 panel presentation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644008" y="3861048"/>
            <a:ext cx="208823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R&amp;D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Health economics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Regulatory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IP &amp; commercial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Manufacturing</a:t>
            </a:r>
          </a:p>
          <a:p>
            <a:pPr>
              <a:buFont typeface="Arial" pitchFamily="34" charset="0"/>
              <a:buChar char="•"/>
            </a:pPr>
            <a:r>
              <a:rPr lang="en-GB" sz="1600" dirty="0">
                <a:solidFill>
                  <a:schemeClr val="tx1"/>
                </a:solidFill>
              </a:rPr>
              <a:t> Clinical trials up to Phase II</a:t>
            </a:r>
          </a:p>
        </p:txBody>
      </p:sp>
      <p:pic>
        <p:nvPicPr>
          <p:cNvPr id="41" name="Shape 318" descr="untitled.png"/>
          <p:cNvPicPr preferRelativeResize="0"/>
          <p:nvPr/>
        </p:nvPicPr>
        <p:blipFill rotWithShape="1">
          <a:blip r:embed="rId3">
            <a:alphaModFix/>
          </a:blip>
          <a:srcRect l="10079" r="10079" b="8436"/>
          <a:stretch/>
        </p:blipFill>
        <p:spPr>
          <a:xfrm>
            <a:off x="2987824" y="1844824"/>
            <a:ext cx="936104" cy="917179"/>
          </a:xfrm>
          <a:prstGeom prst="rect">
            <a:avLst/>
          </a:prstGeom>
          <a:noFill/>
          <a:ln>
            <a:noFill/>
          </a:ln>
        </p:spPr>
      </p:pic>
      <p:sp>
        <p:nvSpPr>
          <p:cNvPr id="111618" name="AutoShape 2" descr="Image result for timelines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1621" name="Picture 5" descr="Image result for application process ic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560" y="1772816"/>
            <a:ext cx="1152128" cy="1152128"/>
          </a:xfrm>
          <a:prstGeom prst="rect">
            <a:avLst/>
          </a:prstGeom>
          <a:noFill/>
          <a:effectLst>
            <a:softEdge rad="127000"/>
          </a:effectLst>
        </p:spPr>
      </p:pic>
      <p:sp>
        <p:nvSpPr>
          <p:cNvPr id="111623" name="AutoShape 7" descr="Image result for forbidden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11626" name="Picture 10" descr="Image result for stop ic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380313" y="1772816"/>
            <a:ext cx="1008111" cy="1008112"/>
          </a:xfrm>
          <a:prstGeom prst="rect">
            <a:avLst/>
          </a:prstGeom>
          <a:noFill/>
          <a:effectLst>
            <a:softEdge rad="12700"/>
          </a:effectLst>
        </p:spPr>
      </p:pic>
      <p:pic>
        <p:nvPicPr>
          <p:cNvPr id="48" name="Picture 3" descr="C:\Users\Raffaella.Ronco\Downloads\apply.pn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148064" y="1772816"/>
            <a:ext cx="1024508" cy="1024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Shape 30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7504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Funding process</a:t>
            </a:r>
          </a:p>
        </p:txBody>
      </p:sp>
      <p:grpSp>
        <p:nvGrpSpPr>
          <p:cNvPr id="308" name="Shape 308"/>
          <p:cNvGrpSpPr/>
          <p:nvPr/>
        </p:nvGrpSpPr>
        <p:grpSpPr>
          <a:xfrm>
            <a:off x="35495" y="1029937"/>
            <a:ext cx="9073007" cy="5567414"/>
            <a:chOff x="35495" y="1029937"/>
            <a:chExt cx="9073007" cy="5567414"/>
          </a:xfrm>
        </p:grpSpPr>
        <p:sp>
          <p:nvSpPr>
            <p:cNvPr id="309" name="Shape 309"/>
            <p:cNvSpPr/>
            <p:nvPr/>
          </p:nvSpPr>
          <p:spPr>
            <a:xfrm rot="5400000">
              <a:off x="-1476672" y="2924944"/>
              <a:ext cx="5472607" cy="1872207"/>
            </a:xfrm>
            <a:prstGeom prst="rightArrow">
              <a:avLst>
                <a:gd name="adj1" fmla="val 61461"/>
                <a:gd name="adj2" fmla="val 42589"/>
              </a:avLst>
            </a:prstGeom>
            <a:solidFill>
              <a:srgbClr val="009E49"/>
            </a:solidFill>
            <a:ln w="25400" cap="flat" cmpd="sng">
              <a:solidFill>
                <a:srgbClr val="006B54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lIns="91425" tIns="45700" rIns="91425" bIns="45700" anchor="ctr" anchorCtr="0">
              <a:noAutofit/>
            </a:bodyPr>
            <a:lstStyle/>
            <a:p>
              <a:pPr marL="0" marR="0" lvl="0" indent="0" algn="ctr" rtl="0">
                <a:spcBef>
                  <a:spcPts val="0"/>
                </a:spcBef>
                <a:buNone/>
              </a:pPr>
              <a:endParaRPr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grpSp>
          <p:nvGrpSpPr>
            <p:cNvPr id="310" name="Shape 310"/>
            <p:cNvGrpSpPr/>
            <p:nvPr/>
          </p:nvGrpSpPr>
          <p:grpSpPr>
            <a:xfrm>
              <a:off x="467543" y="1029937"/>
              <a:ext cx="8568952" cy="2064206"/>
              <a:chOff x="467543" y="1029937"/>
              <a:chExt cx="8568952" cy="2064206"/>
            </a:xfrm>
          </p:grpSpPr>
          <p:grpSp>
            <p:nvGrpSpPr>
              <p:cNvPr id="311" name="Shape 311"/>
              <p:cNvGrpSpPr/>
              <p:nvPr/>
            </p:nvGrpSpPr>
            <p:grpSpPr>
              <a:xfrm>
                <a:off x="467543" y="1340767"/>
                <a:ext cx="1584175" cy="1296143"/>
                <a:chOff x="467543" y="1340767"/>
                <a:chExt cx="1584175" cy="1296143"/>
              </a:xfrm>
            </p:grpSpPr>
            <p:sp>
              <p:nvSpPr>
                <p:cNvPr id="312" name="Shape 312"/>
                <p:cNvSpPr/>
                <p:nvPr/>
              </p:nvSpPr>
              <p:spPr>
                <a:xfrm>
                  <a:off x="467543" y="1340767"/>
                  <a:ext cx="1584175" cy="129614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90C6"/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13" name="Shape 313"/>
                <p:cNvSpPr txBox="1"/>
                <p:nvPr/>
              </p:nvSpPr>
              <p:spPr>
                <a:xfrm>
                  <a:off x="467543" y="1556791"/>
                  <a:ext cx="1576017" cy="646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SzPct val="25000"/>
                    <a:buNone/>
                  </a:pPr>
                  <a:r>
                    <a:rPr lang="de-DE" sz="3600" b="1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Stage 1</a:t>
                  </a:r>
                </a:p>
              </p:txBody>
            </p:sp>
          </p:grpSp>
          <p:grpSp>
            <p:nvGrpSpPr>
              <p:cNvPr id="314" name="Shape 314"/>
              <p:cNvGrpSpPr/>
              <p:nvPr/>
            </p:nvGrpSpPr>
            <p:grpSpPr>
              <a:xfrm>
                <a:off x="5420683" y="1029937"/>
                <a:ext cx="3615812" cy="1855219"/>
                <a:chOff x="5420683" y="1029937"/>
                <a:chExt cx="3615812" cy="1855219"/>
              </a:xfrm>
            </p:grpSpPr>
            <p:pic>
              <p:nvPicPr>
                <p:cNvPr id="315" name="Shape 315" descr="preliminary scrutinity.png"/>
                <p:cNvPicPr preferRelativeResize="0"/>
                <p:nvPr/>
              </p:nvPicPr>
              <p:blipFill rotWithShape="1">
                <a:blip r:embed="rId3">
                  <a:alphaModFix/>
                </a:blip>
                <a:srcRect/>
                <a:stretch/>
              </p:blipFill>
              <p:spPr>
                <a:xfrm rot="21084853">
                  <a:off x="5420683" y="1029937"/>
                  <a:ext cx="1763163" cy="1855219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16" name="Shape 316"/>
                <p:cNvSpPr txBox="1"/>
                <p:nvPr/>
              </p:nvSpPr>
              <p:spPr>
                <a:xfrm>
                  <a:off x="7164288" y="1628800"/>
                  <a:ext cx="1872207" cy="83099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SzPct val="25000"/>
                    <a:buNone/>
                  </a:pPr>
                  <a:r>
                    <a:rPr lang="de-DE" sz="2400" b="1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Preliminary scrutiny</a:t>
                  </a:r>
                </a:p>
              </p:txBody>
            </p:sp>
          </p:grpSp>
          <p:grpSp>
            <p:nvGrpSpPr>
              <p:cNvPr id="317" name="Shape 317"/>
              <p:cNvGrpSpPr/>
              <p:nvPr/>
            </p:nvGrpSpPr>
            <p:grpSpPr>
              <a:xfrm>
                <a:off x="2051719" y="1196752"/>
                <a:ext cx="3168351" cy="1897391"/>
                <a:chOff x="2051719" y="1196752"/>
                <a:chExt cx="3168351" cy="1897391"/>
              </a:xfrm>
            </p:grpSpPr>
            <p:pic>
              <p:nvPicPr>
                <p:cNvPr id="318" name="Shape 318" descr="untitled.png"/>
                <p:cNvPicPr preferRelativeResize="0"/>
                <p:nvPr/>
              </p:nvPicPr>
              <p:blipFill rotWithShape="1">
                <a:blip r:embed="rId4">
                  <a:alphaModFix/>
                </a:blip>
                <a:srcRect/>
                <a:stretch/>
              </p:blipFill>
              <p:spPr>
                <a:xfrm rot="589486">
                  <a:off x="2179585" y="1325295"/>
                  <a:ext cx="1647627" cy="1640303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19" name="Shape 319"/>
                <p:cNvSpPr txBox="1"/>
                <p:nvPr/>
              </p:nvSpPr>
              <p:spPr>
                <a:xfrm>
                  <a:off x="3419871" y="1589891"/>
                  <a:ext cx="1800199" cy="83099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SzPct val="25000"/>
                    <a:buNone/>
                  </a:pPr>
                  <a:r>
                    <a:rPr lang="de-DE" sz="2400" b="1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Hit the deadline!</a:t>
                  </a:r>
                </a:p>
              </p:txBody>
            </p:sp>
          </p:grpSp>
        </p:grpSp>
        <p:grpSp>
          <p:nvGrpSpPr>
            <p:cNvPr id="320" name="Shape 320"/>
            <p:cNvGrpSpPr/>
            <p:nvPr/>
          </p:nvGrpSpPr>
          <p:grpSpPr>
            <a:xfrm>
              <a:off x="467543" y="2755449"/>
              <a:ext cx="8640959" cy="2195571"/>
              <a:chOff x="467543" y="2755449"/>
              <a:chExt cx="8640959" cy="2195571"/>
            </a:xfrm>
          </p:grpSpPr>
          <p:grpSp>
            <p:nvGrpSpPr>
              <p:cNvPr id="321" name="Shape 321"/>
              <p:cNvGrpSpPr/>
              <p:nvPr/>
            </p:nvGrpSpPr>
            <p:grpSpPr>
              <a:xfrm>
                <a:off x="467543" y="3059107"/>
                <a:ext cx="1629109" cy="1296143"/>
                <a:chOff x="467543" y="3059107"/>
                <a:chExt cx="1629109" cy="1296143"/>
              </a:xfrm>
            </p:grpSpPr>
            <p:sp>
              <p:nvSpPr>
                <p:cNvPr id="322" name="Shape 322"/>
                <p:cNvSpPr/>
                <p:nvPr/>
              </p:nvSpPr>
              <p:spPr>
                <a:xfrm>
                  <a:off x="467543" y="3059107"/>
                  <a:ext cx="1584175" cy="1296143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90C6"/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23" name="Shape 323"/>
                <p:cNvSpPr txBox="1"/>
                <p:nvPr/>
              </p:nvSpPr>
              <p:spPr>
                <a:xfrm>
                  <a:off x="467543" y="3347139"/>
                  <a:ext cx="1629109" cy="646331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SzPct val="25000"/>
                    <a:buNone/>
                  </a:pPr>
                  <a:r>
                    <a:rPr lang="de-DE" sz="3600" b="1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Stage 2</a:t>
                  </a:r>
                </a:p>
              </p:txBody>
            </p:sp>
          </p:grpSp>
          <p:grpSp>
            <p:nvGrpSpPr>
              <p:cNvPr id="324" name="Shape 324"/>
              <p:cNvGrpSpPr/>
              <p:nvPr/>
            </p:nvGrpSpPr>
            <p:grpSpPr>
              <a:xfrm>
                <a:off x="2000181" y="2755449"/>
                <a:ext cx="3482321" cy="1527794"/>
                <a:chOff x="2000181" y="2755449"/>
                <a:chExt cx="3482321" cy="1527794"/>
              </a:xfrm>
            </p:grpSpPr>
            <p:pic>
              <p:nvPicPr>
                <p:cNvPr id="325" name="Shape 325" descr="scoring.png"/>
                <p:cNvPicPr preferRelativeResize="0"/>
                <p:nvPr/>
              </p:nvPicPr>
              <p:blipFill rotWithShape="1">
                <a:blip r:embed="rId5">
                  <a:alphaModFix/>
                </a:blip>
                <a:srcRect/>
                <a:stretch/>
              </p:blipFill>
              <p:spPr>
                <a:xfrm rot="21031396">
                  <a:off x="3609960" y="2755449"/>
                  <a:ext cx="1872542" cy="1340912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26" name="Shape 326"/>
                <p:cNvSpPr txBox="1"/>
                <p:nvPr/>
              </p:nvSpPr>
              <p:spPr>
                <a:xfrm>
                  <a:off x="2000181" y="3082914"/>
                  <a:ext cx="1872207" cy="1200329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SzPct val="25000"/>
                    <a:buNone/>
                  </a:pPr>
                  <a:r>
                    <a:rPr lang="de-DE" sz="2400" b="1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External peer &amp; lay reviewers</a:t>
                  </a:r>
                </a:p>
              </p:txBody>
            </p:sp>
          </p:grpSp>
          <p:grpSp>
            <p:nvGrpSpPr>
              <p:cNvPr id="327" name="Shape 327"/>
              <p:cNvGrpSpPr/>
              <p:nvPr/>
            </p:nvGrpSpPr>
            <p:grpSpPr>
              <a:xfrm>
                <a:off x="4932039" y="3501007"/>
                <a:ext cx="4176463" cy="1450013"/>
                <a:chOff x="4932039" y="3501007"/>
                <a:chExt cx="4176463" cy="1450013"/>
              </a:xfrm>
            </p:grpSpPr>
            <p:pic>
              <p:nvPicPr>
                <p:cNvPr id="328" name="Shape 328" descr="Dragon Den-panel.jpg"/>
                <p:cNvPicPr preferRelativeResize="0"/>
                <p:nvPr/>
              </p:nvPicPr>
              <p:blipFill rotWithShape="1">
                <a:blip r:embed="rId6">
                  <a:alphaModFix/>
                </a:blip>
                <a:srcRect/>
                <a:stretch/>
              </p:blipFill>
              <p:spPr>
                <a:xfrm>
                  <a:off x="6876436" y="3501007"/>
                  <a:ext cx="2232066" cy="1450013"/>
                </a:xfrm>
                <a:prstGeom prst="rect">
                  <a:avLst/>
                </a:prstGeom>
                <a:noFill/>
                <a:ln>
                  <a:noFill/>
                </a:ln>
              </p:spPr>
            </p:pic>
            <p:sp>
              <p:nvSpPr>
                <p:cNvPr id="329" name="Shape 329"/>
                <p:cNvSpPr txBox="1"/>
                <p:nvPr/>
              </p:nvSpPr>
              <p:spPr>
                <a:xfrm>
                  <a:off x="4932039" y="3789039"/>
                  <a:ext cx="2088232" cy="830996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SzPct val="25000"/>
                    <a:buNone/>
                  </a:pPr>
                  <a:r>
                    <a:rPr lang="de-DE" sz="2400" b="1">
                      <a:solidFill>
                        <a:schemeClr val="dk1"/>
                      </a:solidFill>
                      <a:latin typeface="Arial"/>
                      <a:ea typeface="Arial"/>
                      <a:cs typeface="Arial"/>
                      <a:sym typeface="Arial"/>
                    </a:rPr>
                    <a:t>Panel assessment</a:t>
                  </a:r>
                </a:p>
              </p:txBody>
            </p:sp>
          </p:grpSp>
        </p:grpSp>
        <p:grpSp>
          <p:nvGrpSpPr>
            <p:cNvPr id="330" name="Shape 330"/>
            <p:cNvGrpSpPr/>
            <p:nvPr/>
          </p:nvGrpSpPr>
          <p:grpSpPr>
            <a:xfrm>
              <a:off x="35495" y="4830251"/>
              <a:ext cx="4320479" cy="830996"/>
              <a:chOff x="35495" y="4830251"/>
              <a:chExt cx="4320479" cy="830996"/>
            </a:xfrm>
          </p:grpSpPr>
          <p:grpSp>
            <p:nvGrpSpPr>
              <p:cNvPr id="331" name="Shape 331"/>
              <p:cNvGrpSpPr/>
              <p:nvPr/>
            </p:nvGrpSpPr>
            <p:grpSpPr>
              <a:xfrm>
                <a:off x="35495" y="4869160"/>
                <a:ext cx="2448271" cy="720080"/>
                <a:chOff x="35495" y="4869160"/>
                <a:chExt cx="2448271" cy="720080"/>
              </a:xfrm>
            </p:grpSpPr>
            <p:sp>
              <p:nvSpPr>
                <p:cNvPr id="332" name="Shape 332"/>
                <p:cNvSpPr/>
                <p:nvPr/>
              </p:nvSpPr>
              <p:spPr>
                <a:xfrm>
                  <a:off x="179511" y="4869160"/>
                  <a:ext cx="2088232" cy="72008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0090C6"/>
                </a:solidFill>
                <a:ln>
                  <a:noFill/>
                </a:ln>
                <a:effectLst>
                  <a:outerShdw blurRad="107950" dist="12700" dir="5400000" algn="ctr">
                    <a:srgbClr val="000000"/>
                  </a:outerShdw>
                </a:effectLst>
              </p:spPr>
              <p:txBody>
                <a:bodyPr lIns="91425" tIns="45700" rIns="91425" bIns="45700" anchor="ctr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None/>
                  </a:pPr>
                  <a:endParaRPr sz="1800">
                    <a:solidFill>
                      <a:schemeClr val="lt1"/>
                    </a:solidFill>
                    <a:latin typeface="Calibri"/>
                    <a:ea typeface="Calibri"/>
                    <a:cs typeface="Calibri"/>
                    <a:sym typeface="Calibri"/>
                  </a:endParaRPr>
                </a:p>
              </p:txBody>
            </p:sp>
            <p:sp>
              <p:nvSpPr>
                <p:cNvPr id="333" name="Shape 333"/>
                <p:cNvSpPr txBox="1"/>
                <p:nvPr/>
              </p:nvSpPr>
              <p:spPr>
                <a:xfrm>
                  <a:off x="35495" y="4941167"/>
                  <a:ext cx="2448271" cy="58477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lIns="91425" tIns="45700" rIns="91425" bIns="45700" anchor="t" anchorCtr="0">
                  <a:noAutofit/>
                </a:bodyPr>
                <a:lstStyle/>
                <a:p>
                  <a:pPr marL="0" marR="0" lvl="0" indent="0" algn="ctr" rtl="0">
                    <a:spcBef>
                      <a:spcPts val="0"/>
                    </a:spcBef>
                    <a:buSzPct val="25000"/>
                    <a:buNone/>
                  </a:pPr>
                  <a:r>
                    <a:rPr lang="de-DE" sz="3200" b="1">
                      <a:solidFill>
                        <a:schemeClr val="lt1"/>
                      </a:solidFill>
                      <a:latin typeface="Calibri"/>
                      <a:ea typeface="Calibri"/>
                      <a:cs typeface="Calibri"/>
                      <a:sym typeface="Calibri"/>
                    </a:rPr>
                    <a:t>Ratification</a:t>
                  </a:r>
                </a:p>
              </p:txBody>
            </p:sp>
          </p:grpSp>
          <p:sp>
            <p:nvSpPr>
              <p:cNvPr id="334" name="Shape 334"/>
              <p:cNvSpPr txBox="1"/>
              <p:nvPr/>
            </p:nvSpPr>
            <p:spPr>
              <a:xfrm>
                <a:off x="2483767" y="4830251"/>
                <a:ext cx="1872207" cy="83099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1425" tIns="45700" rIns="91425" bIns="45700" anchor="t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buSzPct val="25000"/>
                  <a:buNone/>
                </a:pPr>
                <a:r>
                  <a:rPr lang="de-DE" sz="2400" b="1">
                    <a:solidFill>
                      <a:schemeClr val="dk1"/>
                    </a:solidFill>
                    <a:latin typeface="Arial"/>
                    <a:ea typeface="Arial"/>
                    <a:cs typeface="Arial"/>
                    <a:sym typeface="Arial"/>
                  </a:rPr>
                  <a:t>Outcome notification</a:t>
                </a: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Shape 44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7504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36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Risk mitigation path</a:t>
            </a:r>
          </a:p>
        </p:txBody>
      </p:sp>
      <p:sp>
        <p:nvSpPr>
          <p:cNvPr id="461" name="Shape 461"/>
          <p:cNvSpPr txBox="1"/>
          <p:nvPr/>
        </p:nvSpPr>
        <p:spPr>
          <a:xfrm>
            <a:off x="179512" y="1988840"/>
            <a:ext cx="3096344" cy="12241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Science scrutiny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IP &amp; Commercial scrutiny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Financial scrutiny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Legal scrutiny </a:t>
            </a:r>
          </a:p>
        </p:txBody>
      </p:sp>
      <p:sp>
        <p:nvSpPr>
          <p:cNvPr id="462" name="Shape 462"/>
          <p:cNvSpPr txBox="1"/>
          <p:nvPr/>
        </p:nvSpPr>
        <p:spPr>
          <a:xfrm>
            <a:off x="6228184" y="1988840"/>
            <a:ext cx="2448272" cy="100811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Periodic catch up </a:t>
            </a:r>
          </a:p>
          <a:p>
            <a:pPr marL="0" marR="0" lvl="0" indent="0" rtl="0">
              <a:spcBef>
                <a:spcPts val="0"/>
              </a:spcBef>
              <a:buSzPct val="25000"/>
              <a:buNone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on advancement and generated impact</a:t>
            </a:r>
          </a:p>
        </p:txBody>
      </p:sp>
      <p:sp>
        <p:nvSpPr>
          <p:cNvPr id="28" name="Chevron 27"/>
          <p:cNvSpPr/>
          <p:nvPr/>
        </p:nvSpPr>
        <p:spPr>
          <a:xfrm>
            <a:off x="179512" y="3212976"/>
            <a:ext cx="2736304" cy="1008112"/>
          </a:xfrm>
          <a:prstGeom prst="chevro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9" name="Chevron 28"/>
          <p:cNvSpPr/>
          <p:nvPr/>
        </p:nvSpPr>
        <p:spPr>
          <a:xfrm>
            <a:off x="2555776" y="3212976"/>
            <a:ext cx="4032448" cy="1008112"/>
          </a:xfrm>
          <a:prstGeom prst="chevro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0" name="Chevron 29"/>
          <p:cNvSpPr/>
          <p:nvPr/>
        </p:nvSpPr>
        <p:spPr>
          <a:xfrm>
            <a:off x="6228184" y="3212976"/>
            <a:ext cx="2880320" cy="1008112"/>
          </a:xfrm>
          <a:prstGeom prst="chevron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31" name="Shape 449"/>
          <p:cNvSpPr txBox="1">
            <a:spLocks/>
          </p:cNvSpPr>
          <p:nvPr/>
        </p:nvSpPr>
        <p:spPr>
          <a:xfrm>
            <a:off x="611560" y="3212976"/>
            <a:ext cx="2088232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  <a:tabLst/>
              <a:defRPr/>
            </a:pPr>
            <a:r>
              <a:rPr kumimoji="0" lang="de-DE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Contracting</a:t>
            </a:r>
          </a:p>
        </p:txBody>
      </p:sp>
      <p:sp>
        <p:nvSpPr>
          <p:cNvPr id="32" name="Shape 449"/>
          <p:cNvSpPr txBox="1">
            <a:spLocks/>
          </p:cNvSpPr>
          <p:nvPr/>
        </p:nvSpPr>
        <p:spPr>
          <a:xfrm>
            <a:off x="3635896" y="3212976"/>
            <a:ext cx="2088232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  <a:tabLst/>
              <a:defRPr/>
            </a:pPr>
            <a:r>
              <a:rPr kumimoji="0" lang="de-DE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Monitoring</a:t>
            </a:r>
          </a:p>
        </p:txBody>
      </p:sp>
      <p:sp>
        <p:nvSpPr>
          <p:cNvPr id="33" name="Shape 449"/>
          <p:cNvSpPr txBox="1">
            <a:spLocks/>
          </p:cNvSpPr>
          <p:nvPr/>
        </p:nvSpPr>
        <p:spPr>
          <a:xfrm>
            <a:off x="6660232" y="3212976"/>
            <a:ext cx="2232248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  <a:tabLst/>
              <a:defRPr/>
            </a:pPr>
            <a:r>
              <a:rPr kumimoji="0" lang="de-DE" sz="2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/>
                <a:ea typeface="Arial"/>
                <a:cs typeface="Arial"/>
                <a:sym typeface="Arial"/>
              </a:rPr>
              <a:t>Post-project monitoring</a:t>
            </a:r>
          </a:p>
        </p:txBody>
      </p:sp>
      <p:sp>
        <p:nvSpPr>
          <p:cNvPr id="37" name="Shape 461"/>
          <p:cNvSpPr txBox="1"/>
          <p:nvPr/>
        </p:nvSpPr>
        <p:spPr>
          <a:xfrm>
            <a:off x="899592" y="1484784"/>
            <a:ext cx="1872208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Due Diligence</a:t>
            </a:r>
          </a:p>
        </p:txBody>
      </p:sp>
      <p:sp>
        <p:nvSpPr>
          <p:cNvPr id="59394" name="AutoShape 2" descr="Image result for due diligence icon"/>
          <p:cNvSpPr>
            <a:spLocks noChangeAspect="1" noChangeArrowheads="1"/>
          </p:cNvSpPr>
          <p:nvPr/>
        </p:nvSpPr>
        <p:spPr bwMode="auto">
          <a:xfrm>
            <a:off x="0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939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520" y="1412776"/>
            <a:ext cx="576064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1" name="Straight Connector 40"/>
          <p:cNvCxnSpPr/>
          <p:nvPr/>
        </p:nvCxnSpPr>
        <p:spPr>
          <a:xfrm>
            <a:off x="899592" y="1412776"/>
            <a:ext cx="0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hape 461"/>
          <p:cNvSpPr txBox="1"/>
          <p:nvPr/>
        </p:nvSpPr>
        <p:spPr>
          <a:xfrm>
            <a:off x="6948264" y="1484784"/>
            <a:ext cx="122413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Arial"/>
                <a:ea typeface="Arial"/>
                <a:cs typeface="Arial"/>
                <a:sym typeface="Arial"/>
              </a:rPr>
              <a:t>Impact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6948264" y="1412776"/>
            <a:ext cx="0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399" name="Picture 7" descr="Image result for people impact icon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300192" y="1412776"/>
            <a:ext cx="576064" cy="576065"/>
          </a:xfrm>
          <a:prstGeom prst="rect">
            <a:avLst/>
          </a:prstGeom>
          <a:noFill/>
        </p:spPr>
      </p:pic>
      <p:sp>
        <p:nvSpPr>
          <p:cNvPr id="46" name="Shape 461"/>
          <p:cNvSpPr txBox="1"/>
          <p:nvPr/>
        </p:nvSpPr>
        <p:spPr>
          <a:xfrm>
            <a:off x="2483768" y="4797152"/>
            <a:ext cx="4680520" cy="151216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Progress and financial reports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de-DE" sz="1800" dirty="0">
                <a:solidFill>
                  <a:schemeClr val="dk1"/>
                </a:solidFill>
              </a:rPr>
              <a:t>Milestone-based payments</a:t>
            </a:r>
            <a:endParaRPr lang="de-DE" sz="1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Site visits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Research Steering Group </a:t>
            </a:r>
          </a:p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•"/>
            </a:pPr>
            <a:r>
              <a:rPr lang="de-DE" sz="1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Intellectual Property Management Group</a:t>
            </a:r>
          </a:p>
        </p:txBody>
      </p:sp>
      <p:sp>
        <p:nvSpPr>
          <p:cNvPr id="47" name="Shape 461"/>
          <p:cNvSpPr txBox="1"/>
          <p:nvPr/>
        </p:nvSpPr>
        <p:spPr>
          <a:xfrm>
            <a:off x="3275856" y="4293096"/>
            <a:ext cx="2376264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buClr>
                <a:schemeClr val="dk1"/>
              </a:buClr>
              <a:buSzPct val="100000"/>
            </a:pPr>
            <a:r>
              <a:rPr lang="de-DE" sz="2000" b="1" dirty="0">
                <a:solidFill>
                  <a:schemeClr val="bg2">
                    <a:lumMod val="75000"/>
                  </a:schemeClr>
                </a:solidFill>
              </a:rPr>
              <a:t>Enabling Delivery</a:t>
            </a:r>
            <a:endParaRPr lang="de-DE" sz="2000" b="1" dirty="0">
              <a:solidFill>
                <a:schemeClr val="bg2">
                  <a:lumMod val="75000"/>
                </a:schemeClr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8" name="Straight Connector 47"/>
          <p:cNvCxnSpPr/>
          <p:nvPr/>
        </p:nvCxnSpPr>
        <p:spPr>
          <a:xfrm>
            <a:off x="3275856" y="4293096"/>
            <a:ext cx="0" cy="57606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9401" name="Picture 9" descr="Image result for successful project icon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27784" y="4293096"/>
            <a:ext cx="576064" cy="505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Shape 36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6275040" cy="85010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lang="de-DE" sz="3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successful application</a:t>
            </a:r>
          </a:p>
        </p:txBody>
      </p:sp>
      <p:sp>
        <p:nvSpPr>
          <p:cNvPr id="364" name="Shape 364"/>
          <p:cNvSpPr/>
          <p:nvPr/>
        </p:nvSpPr>
        <p:spPr>
          <a:xfrm>
            <a:off x="251519" y="1484783"/>
            <a:ext cx="2664295" cy="1368151"/>
          </a:xfrm>
          <a:prstGeom prst="roundRect">
            <a:avLst>
              <a:gd name="adj" fmla="val 16667"/>
            </a:avLst>
          </a:prstGeom>
          <a:solidFill>
            <a:srgbClr val="009E49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Proof-of-concept</a:t>
            </a:r>
          </a:p>
        </p:txBody>
      </p:sp>
      <p:sp>
        <p:nvSpPr>
          <p:cNvPr id="365" name="Shape 365"/>
          <p:cNvSpPr/>
          <p:nvPr/>
        </p:nvSpPr>
        <p:spPr>
          <a:xfrm>
            <a:off x="5940152" y="1556792"/>
            <a:ext cx="2808311" cy="1368151"/>
          </a:xfrm>
          <a:prstGeom prst="roundRect">
            <a:avLst>
              <a:gd name="adj" fmla="val 16667"/>
            </a:avLst>
          </a:prstGeom>
          <a:solidFill>
            <a:srgbClr val="D81E0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Clinical need and impact on NHS/patients</a:t>
            </a:r>
          </a:p>
        </p:txBody>
      </p:sp>
      <p:sp>
        <p:nvSpPr>
          <p:cNvPr id="366" name="Shape 366"/>
          <p:cNvSpPr/>
          <p:nvPr/>
        </p:nvSpPr>
        <p:spPr>
          <a:xfrm>
            <a:off x="3059832" y="1484784"/>
            <a:ext cx="2664295" cy="1368151"/>
          </a:xfrm>
          <a:prstGeom prst="roundRect">
            <a:avLst>
              <a:gd name="adj" fmla="val 16667"/>
            </a:avLst>
          </a:prstGeom>
          <a:solidFill>
            <a:srgbClr val="E28C05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Innovation</a:t>
            </a:r>
          </a:p>
        </p:txBody>
      </p:sp>
      <p:sp>
        <p:nvSpPr>
          <p:cNvPr id="367" name="Shape 367"/>
          <p:cNvSpPr/>
          <p:nvPr/>
        </p:nvSpPr>
        <p:spPr>
          <a:xfrm>
            <a:off x="251519" y="3068959"/>
            <a:ext cx="2664295" cy="1368151"/>
          </a:xfrm>
          <a:prstGeom prst="roundRect">
            <a:avLst>
              <a:gd name="adj" fmla="val 16667"/>
            </a:avLst>
          </a:prstGeom>
          <a:solidFill>
            <a:srgbClr val="003893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Project plan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&amp;</a:t>
            </a:r>
          </a:p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Team</a:t>
            </a:r>
          </a:p>
        </p:txBody>
      </p:sp>
      <p:sp>
        <p:nvSpPr>
          <p:cNvPr id="368" name="Shape 368"/>
          <p:cNvSpPr/>
          <p:nvPr/>
        </p:nvSpPr>
        <p:spPr>
          <a:xfrm>
            <a:off x="251519" y="4653135"/>
            <a:ext cx="2664295" cy="1368151"/>
          </a:xfrm>
          <a:prstGeom prst="roundRect">
            <a:avLst>
              <a:gd name="adj" fmla="val 16667"/>
            </a:avLst>
          </a:prstGeom>
          <a:solidFill>
            <a:srgbClr val="006B5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Patient and public involvement</a:t>
            </a:r>
          </a:p>
        </p:txBody>
      </p:sp>
      <p:sp>
        <p:nvSpPr>
          <p:cNvPr id="369" name="Shape 369"/>
          <p:cNvSpPr/>
          <p:nvPr/>
        </p:nvSpPr>
        <p:spPr>
          <a:xfrm>
            <a:off x="3131840" y="3068959"/>
            <a:ext cx="2664295" cy="1368151"/>
          </a:xfrm>
          <a:prstGeom prst="roundRect">
            <a:avLst>
              <a:gd name="adj" fmla="val 16667"/>
            </a:avLst>
          </a:prstGeom>
          <a:solidFill>
            <a:srgbClr val="A00054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Regulatory</a:t>
            </a:r>
          </a:p>
        </p:txBody>
      </p:sp>
      <p:sp>
        <p:nvSpPr>
          <p:cNvPr id="370" name="Shape 370"/>
          <p:cNvSpPr/>
          <p:nvPr/>
        </p:nvSpPr>
        <p:spPr>
          <a:xfrm>
            <a:off x="5940151" y="3068959"/>
            <a:ext cx="2808311" cy="1368151"/>
          </a:xfrm>
          <a:prstGeom prst="roundRect">
            <a:avLst>
              <a:gd name="adj" fmla="val 16667"/>
            </a:avLst>
          </a:prstGeom>
          <a:solidFill>
            <a:srgbClr val="0090C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 algn="ctr">
              <a:buSzPct val="25000"/>
            </a:pPr>
            <a:r>
              <a:rPr lang="de-DE" sz="2800" b="1" dirty="0">
                <a:solidFill>
                  <a:schemeClr val="lt1"/>
                </a:solidFill>
              </a:rPr>
              <a:t>IP &amp; </a:t>
            </a:r>
            <a:r>
              <a:rPr lang="de-DE" sz="2800" b="1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commercial </a:t>
            </a:r>
            <a:r>
              <a:rPr lang="de-DE" sz="2800" b="1" dirty="0">
                <a:solidFill>
                  <a:schemeClr val="lt1"/>
                </a:solidFill>
              </a:rPr>
              <a:t>strategy</a:t>
            </a:r>
            <a:endParaRPr lang="de-DE" sz="2800" b="1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1" name="Shape 371"/>
          <p:cNvSpPr/>
          <p:nvPr/>
        </p:nvSpPr>
        <p:spPr>
          <a:xfrm>
            <a:off x="3131840" y="4653135"/>
            <a:ext cx="2664295" cy="1368151"/>
          </a:xfrm>
          <a:prstGeom prst="roundRect">
            <a:avLst>
              <a:gd name="adj" fmla="val 16667"/>
            </a:avLst>
          </a:prstGeom>
          <a:solidFill>
            <a:srgbClr val="0072C6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NHS adoption</a:t>
            </a:r>
          </a:p>
        </p:txBody>
      </p:sp>
      <p:sp>
        <p:nvSpPr>
          <p:cNvPr id="372" name="Shape 372"/>
          <p:cNvSpPr/>
          <p:nvPr/>
        </p:nvSpPr>
        <p:spPr>
          <a:xfrm>
            <a:off x="6012160" y="4653135"/>
            <a:ext cx="2664295" cy="1368151"/>
          </a:xfrm>
          <a:prstGeom prst="roundRect">
            <a:avLst>
              <a:gd name="adj" fmla="val 16667"/>
            </a:avLst>
          </a:prstGeom>
          <a:solidFill>
            <a:srgbClr val="931638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SzPct val="25000"/>
              <a:buNone/>
            </a:pPr>
            <a:r>
              <a:rPr lang="de-DE" sz="2800" b="1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Value for money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2474</TotalTime>
  <Words>920</Words>
  <Application>Microsoft Office PowerPoint</Application>
  <PresentationFormat>On-screen Show (4:3)</PresentationFormat>
  <Paragraphs>174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Noto Sans Symbols</vt:lpstr>
      <vt:lpstr>Larissa-Design</vt:lpstr>
      <vt:lpstr>NIHR Invention for Innovation (i4i) </vt:lpstr>
      <vt:lpstr>i4i: Who we are, what we do</vt:lpstr>
      <vt:lpstr>Facts &amp; figures</vt:lpstr>
      <vt:lpstr>Why apply to i4i?</vt:lpstr>
      <vt:lpstr>i4i – "Starter for 10"</vt:lpstr>
      <vt:lpstr>Key facts</vt:lpstr>
      <vt:lpstr>Funding process</vt:lpstr>
      <vt:lpstr>Risk mitigation path</vt:lpstr>
      <vt:lpstr>A successful application</vt:lpstr>
      <vt:lpstr>Help!</vt:lpstr>
      <vt:lpstr>i4i Product Development Awards: Call 15</vt:lpstr>
      <vt:lpstr>Thank you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Raffaella Roncone</dc:creator>
  <cp:lastModifiedBy>Bostan L.E.</cp:lastModifiedBy>
  <cp:revision>80</cp:revision>
  <dcterms:modified xsi:type="dcterms:W3CDTF">2017-09-26T08:46:15Z</dcterms:modified>
</cp:coreProperties>
</file>